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49"/>
  </p:notesMasterIdLst>
  <p:handoutMasterIdLst>
    <p:handoutMasterId r:id="rId50"/>
  </p:handoutMasterIdLst>
  <p:sldIdLst>
    <p:sldId id="488" r:id="rId2"/>
    <p:sldId id="1075" r:id="rId3"/>
    <p:sldId id="1077" r:id="rId4"/>
    <p:sldId id="1078" r:id="rId5"/>
    <p:sldId id="1056" r:id="rId6"/>
    <p:sldId id="1057" r:id="rId7"/>
    <p:sldId id="1058" r:id="rId8"/>
    <p:sldId id="1059" r:id="rId9"/>
    <p:sldId id="1061" r:id="rId10"/>
    <p:sldId id="1072" r:id="rId11"/>
    <p:sldId id="1079" r:id="rId12"/>
    <p:sldId id="1080" r:id="rId13"/>
    <p:sldId id="1081" r:id="rId14"/>
    <p:sldId id="1082" r:id="rId15"/>
    <p:sldId id="1108" r:id="rId16"/>
    <p:sldId id="1109" r:id="rId17"/>
    <p:sldId id="1054" r:id="rId18"/>
    <p:sldId id="991" r:id="rId19"/>
    <p:sldId id="1085" r:id="rId20"/>
    <p:sldId id="1086" r:id="rId21"/>
    <p:sldId id="1087" r:id="rId22"/>
    <p:sldId id="1088" r:id="rId23"/>
    <p:sldId id="1050" r:id="rId24"/>
    <p:sldId id="1052" r:id="rId25"/>
    <p:sldId id="994" r:id="rId26"/>
    <p:sldId id="984" r:id="rId27"/>
    <p:sldId id="985" r:id="rId28"/>
    <p:sldId id="1047" r:id="rId29"/>
    <p:sldId id="996" r:id="rId30"/>
    <p:sldId id="1110" r:id="rId31"/>
    <p:sldId id="1111" r:id="rId32"/>
    <p:sldId id="1112" r:id="rId33"/>
    <p:sldId id="1113" r:id="rId34"/>
    <p:sldId id="1114" r:id="rId35"/>
    <p:sldId id="1115" r:id="rId36"/>
    <p:sldId id="1116" r:id="rId37"/>
    <p:sldId id="1117" r:id="rId38"/>
    <p:sldId id="1118" r:id="rId39"/>
    <p:sldId id="1119" r:id="rId40"/>
    <p:sldId id="1120" r:id="rId41"/>
    <p:sldId id="1121" r:id="rId42"/>
    <p:sldId id="1122" r:id="rId43"/>
    <p:sldId id="1123" r:id="rId44"/>
    <p:sldId id="1124" r:id="rId45"/>
    <p:sldId id="1125" r:id="rId46"/>
    <p:sldId id="1126" r:id="rId47"/>
    <p:sldId id="1127" r:id="rId4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nberger, Daniel" initials="WD" lastIdx="3" clrIdx="0">
    <p:extLst/>
  </p:cmAuthor>
  <p:cmAuthor id="2" name="Dan Weinberger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CC"/>
    <a:srgbClr val="FF8103"/>
    <a:srgbClr val="377EB8"/>
    <a:srgbClr val="FFC000"/>
    <a:srgbClr val="FF9933"/>
    <a:srgbClr val="FFFFFF"/>
    <a:srgbClr val="CC6600"/>
    <a:srgbClr val="7A9FCC"/>
    <a:srgbClr val="558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19" autoAdjust="0"/>
    <p:restoredTop sz="85078" autoAdjust="0"/>
  </p:normalViewPr>
  <p:slideViewPr>
    <p:cSldViewPr>
      <p:cViewPr varScale="1">
        <p:scale>
          <a:sx n="54" d="100"/>
          <a:sy n="54" d="100"/>
        </p:scale>
        <p:origin x="784" y="88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defTabSz="9128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/>
            </a:lvl1pPr>
          </a:lstStyle>
          <a:p>
            <a:pPr>
              <a:defRPr/>
            </a:pPr>
            <a:fld id="{08BE1EFA-1C67-45CB-9C4E-4557D1486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35F2C8-C321-403E-BDD3-50FCC4582050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05FE32C-8B9D-4D80-9BFD-DF30B0A17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1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8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21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57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FE32C-8B9D-4D80-9BFD-DF30B0A1750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51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A41: Other sepsis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I00_99:</a:t>
            </a:r>
            <a:r>
              <a:rPr lang="en-US" baseline="0" dirty="0"/>
              <a:t> Diseases of the circulatory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1B9BA-86F8-4545-9031-28AF89D229F1}" type="slidenum">
              <a:rPr lang="ja-JP" altLang="en-US" smtClean="0">
                <a:solidFill>
                  <a:prstClr val="black"/>
                </a:solidFill>
                <a:ea typeface="ＭＳ Ｐゴシック" charset="-128"/>
              </a:rPr>
              <a:pPr/>
              <a:t>33</a:t>
            </a:fld>
            <a:endParaRPr lang="ja-JP" altLang="en-US">
              <a:solidFill>
                <a:prstClr val="black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88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BDEC-663F-4EA2-BCC1-F0481B309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364E2-8FE0-4B5E-B756-123210879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E3831-7304-4C05-9554-DF86D75D6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94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1"/>
            <a:ext cx="10871200" cy="4144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18E2-3228-41F2-B1B0-C53ADF304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8D190-8AA7-42AC-826D-039E4FEF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5D7C2-C006-4C35-B4B3-F7412BF5E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E034E-398C-423B-8A6B-20882298A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F3F30-1250-46F9-AE37-3F8096DC6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2891-1FFD-4DF2-82B1-B364D89D5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C7EA-38B5-4CF4-82CB-187EF986B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14DCD-6D28-449E-8C72-2245AF2E0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0" y="0"/>
            <a:ext cx="12192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57B737-02F3-4DCA-AA21-DD3AC814A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45" y="24168"/>
            <a:ext cx="823310" cy="614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9323664" y="0"/>
            <a:ext cx="1330026" cy="647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  <p:sldLayoutId id="21474838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3" Type="http://schemas.openxmlformats.org/officeDocument/2006/relationships/image" Target="../media/image43.tiff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11" Type="http://schemas.openxmlformats.org/officeDocument/2006/relationships/image" Target="../media/image49.tiff"/><Relationship Id="rId5" Type="http://schemas.openxmlformats.org/officeDocument/2006/relationships/image" Target="../media/image44.tiff"/><Relationship Id="rId10" Type="http://schemas.openxmlformats.org/officeDocument/2006/relationships/image" Target="../media/image48.tiff"/><Relationship Id="rId4" Type="http://schemas.openxmlformats.org/officeDocument/2006/relationships/image" Target="../media/image41.tiff"/><Relationship Id="rId9" Type="http://schemas.openxmlformats.org/officeDocument/2006/relationships/image" Target="../media/image47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3" Type="http://schemas.openxmlformats.org/officeDocument/2006/relationships/image" Target="../media/image43.tiff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11" Type="http://schemas.openxmlformats.org/officeDocument/2006/relationships/image" Target="../media/image49.tiff"/><Relationship Id="rId5" Type="http://schemas.openxmlformats.org/officeDocument/2006/relationships/image" Target="../media/image44.tiff"/><Relationship Id="rId10" Type="http://schemas.openxmlformats.org/officeDocument/2006/relationships/image" Target="../media/image48.tiff"/><Relationship Id="rId4" Type="http://schemas.openxmlformats.org/officeDocument/2006/relationships/image" Target="../media/image41.tiff"/><Relationship Id="rId9" Type="http://schemas.openxmlformats.org/officeDocument/2006/relationships/image" Target="../media/image47.tiff"/><Relationship Id="rId1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3" Type="http://schemas.openxmlformats.org/officeDocument/2006/relationships/image" Target="../media/image43.tiff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11" Type="http://schemas.openxmlformats.org/officeDocument/2006/relationships/image" Target="../media/image49.tiff"/><Relationship Id="rId5" Type="http://schemas.openxmlformats.org/officeDocument/2006/relationships/image" Target="../media/image44.tiff"/><Relationship Id="rId15" Type="http://schemas.openxmlformats.org/officeDocument/2006/relationships/image" Target="../media/image460.png"/><Relationship Id="rId10" Type="http://schemas.openxmlformats.org/officeDocument/2006/relationships/image" Target="../media/image48.tiff"/><Relationship Id="rId4" Type="http://schemas.openxmlformats.org/officeDocument/2006/relationships/image" Target="../media/image41.tiff"/><Relationship Id="rId9" Type="http://schemas.openxmlformats.org/officeDocument/2006/relationships/image" Target="../media/image47.tiff"/><Relationship Id="rId14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inbergerlab/InterventionEvaluat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444305" y="25908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Dan Weinberger, PhD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Yale School of Public Health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>
                <a:latin typeface="Calibri" pitchFamily="34" charset="0"/>
              </a:rPr>
              <a:t>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295401"/>
            <a:ext cx="12192000" cy="761999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0"/>
            <a:r>
              <a:rPr lang="en-US" sz="4000" dirty="0"/>
              <a:t>Using administrative data and synthetic controls to evaluate interventions</a:t>
            </a:r>
            <a:endParaRPr lang="en-US" sz="3600" u="none" strike="noStrike" dirty="0"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25355" y="5029200"/>
            <a:ext cx="7581900" cy="838200"/>
            <a:chOff x="2445893" y="4655865"/>
            <a:chExt cx="6205815" cy="676275"/>
          </a:xfrm>
        </p:grpSpPr>
        <p:pic>
          <p:nvPicPr>
            <p:cNvPr id="8" name="Picture 2" descr="https://encrypted-tbn1.gstatic.com/images?q=tbn:ANd9GcRAhZjbuiW9AqixrgJO9c6wIPOaDDG_xCLKwnFapCX8eYfyelNmw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5893" y="4655865"/>
              <a:ext cx="576087" cy="676275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657725"/>
              <a:ext cx="5603708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943725" y="0"/>
            <a:ext cx="3724275" cy="685800"/>
          </a:xfrm>
          <a:prstGeom prst="rect">
            <a:avLst/>
          </a:prstGeom>
          <a:solidFill>
            <a:srgbClr val="00346A"/>
          </a:solidFill>
          <a:ln>
            <a:solidFill>
              <a:srgbClr val="003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17200" y="-118765"/>
            <a:ext cx="19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Yale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6800"/>
            <a:ext cx="12192000" cy="1143000"/>
          </a:xfrm>
        </p:spPr>
        <p:txBody>
          <a:bodyPr/>
          <a:lstStyle/>
          <a:p>
            <a:r>
              <a:rPr lang="en-US" dirty="0"/>
              <a:t>How can we strengthen confidence in </a:t>
            </a:r>
            <a:br>
              <a:rPr lang="en-US" dirty="0"/>
            </a:br>
            <a:r>
              <a:rPr lang="en-US" dirty="0"/>
              <a:t>estimates from trend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2590799"/>
            <a:ext cx="10871200" cy="4144963"/>
          </a:xfrm>
        </p:spPr>
        <p:txBody>
          <a:bodyPr/>
          <a:lstStyle/>
          <a:p>
            <a:r>
              <a:rPr lang="en-US" sz="3600" dirty="0"/>
              <a:t>Comparators</a:t>
            </a:r>
          </a:p>
          <a:p>
            <a:r>
              <a:rPr lang="en-US" sz="3600" dirty="0"/>
              <a:t>More robust time series analysis</a:t>
            </a:r>
          </a:p>
          <a:p>
            <a:r>
              <a:rPr lang="en-US" sz="3600" dirty="0"/>
              <a:t>Use of sub-national data for analysis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200400"/>
            <a:ext cx="9677400" cy="205740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solidFill>
              <a:srgbClr val="FFFFFF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6" y="462244"/>
            <a:ext cx="12192000" cy="1143000"/>
          </a:xfrm>
        </p:spPr>
        <p:txBody>
          <a:bodyPr/>
          <a:lstStyle/>
          <a:p>
            <a:r>
              <a:rPr lang="en-US" sz="4000" dirty="0"/>
              <a:t>Use control diseases to detect/adjust for unrelated trends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1972" y="1730042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3172" y="1653843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173" y="3591499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06488" y="365079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65187" y="2321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7454" y="1403079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Vaccine</a:t>
            </a:r>
          </a:p>
        </p:txBody>
      </p:sp>
      <p:sp>
        <p:nvSpPr>
          <p:cNvPr id="10" name="Freeform 9"/>
          <p:cNvSpPr/>
          <p:nvPr/>
        </p:nvSpPr>
        <p:spPr>
          <a:xfrm>
            <a:off x="784772" y="2038403"/>
            <a:ext cx="4221500" cy="1053529"/>
          </a:xfrm>
          <a:custGeom>
            <a:avLst/>
            <a:gdLst>
              <a:gd name="connsiteX0" fmla="*/ 0 w 4221500"/>
              <a:gd name="connsiteY0" fmla="*/ 544354 h 1053529"/>
              <a:gd name="connsiteX1" fmla="*/ 210457 w 4221500"/>
              <a:gd name="connsiteY1" fmla="*/ 116183 h 1053529"/>
              <a:gd name="connsiteX2" fmla="*/ 551543 w 4221500"/>
              <a:gd name="connsiteY2" fmla="*/ 573383 h 1053529"/>
              <a:gd name="connsiteX3" fmla="*/ 812800 w 4221500"/>
              <a:gd name="connsiteY3" fmla="*/ 69 h 1053529"/>
              <a:gd name="connsiteX4" fmla="*/ 1016000 w 4221500"/>
              <a:gd name="connsiteY4" fmla="*/ 616926 h 1053529"/>
              <a:gd name="connsiteX5" fmla="*/ 1066800 w 4221500"/>
              <a:gd name="connsiteY5" fmla="*/ 747554 h 1053529"/>
              <a:gd name="connsiteX6" fmla="*/ 1175657 w 4221500"/>
              <a:gd name="connsiteY6" fmla="*/ 210526 h 1053529"/>
              <a:gd name="connsiteX7" fmla="*/ 1393371 w 4221500"/>
              <a:gd name="connsiteY7" fmla="*/ 79897 h 1053529"/>
              <a:gd name="connsiteX8" fmla="*/ 1509486 w 4221500"/>
              <a:gd name="connsiteY8" fmla="*/ 558869 h 1053529"/>
              <a:gd name="connsiteX9" fmla="*/ 1748971 w 4221500"/>
              <a:gd name="connsiteY9" fmla="*/ 384697 h 1053529"/>
              <a:gd name="connsiteX10" fmla="*/ 1886857 w 4221500"/>
              <a:gd name="connsiteY10" fmla="*/ 94411 h 1053529"/>
              <a:gd name="connsiteX11" fmla="*/ 2061029 w 4221500"/>
              <a:gd name="connsiteY11" fmla="*/ 711269 h 1053529"/>
              <a:gd name="connsiteX12" fmla="*/ 2082800 w 4221500"/>
              <a:gd name="connsiteY12" fmla="*/ 878183 h 1053529"/>
              <a:gd name="connsiteX13" fmla="*/ 2213429 w 4221500"/>
              <a:gd name="connsiteY13" fmla="*/ 471783 h 1053529"/>
              <a:gd name="connsiteX14" fmla="*/ 2561771 w 4221500"/>
              <a:gd name="connsiteY14" fmla="*/ 805611 h 1053529"/>
              <a:gd name="connsiteX15" fmla="*/ 2590800 w 4221500"/>
              <a:gd name="connsiteY15" fmla="*/ 834640 h 1053529"/>
              <a:gd name="connsiteX16" fmla="*/ 2583543 w 4221500"/>
              <a:gd name="connsiteY16" fmla="*/ 312126 h 1053529"/>
              <a:gd name="connsiteX17" fmla="*/ 2953657 w 4221500"/>
              <a:gd name="connsiteY17" fmla="*/ 856411 h 1053529"/>
              <a:gd name="connsiteX18" fmla="*/ 3171371 w 4221500"/>
              <a:gd name="connsiteY18" fmla="*/ 994297 h 1053529"/>
              <a:gd name="connsiteX19" fmla="*/ 3505200 w 4221500"/>
              <a:gd name="connsiteY19" fmla="*/ 326640 h 1053529"/>
              <a:gd name="connsiteX20" fmla="*/ 3766457 w 4221500"/>
              <a:gd name="connsiteY20" fmla="*/ 928983 h 1053529"/>
              <a:gd name="connsiteX21" fmla="*/ 3918857 w 4221500"/>
              <a:gd name="connsiteY21" fmla="*/ 1023326 h 1053529"/>
              <a:gd name="connsiteX22" fmla="*/ 4187371 w 4221500"/>
              <a:gd name="connsiteY22" fmla="*/ 1052354 h 1053529"/>
              <a:gd name="connsiteX23" fmla="*/ 4209143 w 4221500"/>
              <a:gd name="connsiteY23" fmla="*/ 1045097 h 105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21500" h="1053529">
                <a:moveTo>
                  <a:pt x="0" y="544354"/>
                </a:moveTo>
                <a:cubicBezTo>
                  <a:pt x="59266" y="327849"/>
                  <a:pt x="118533" y="111345"/>
                  <a:pt x="210457" y="116183"/>
                </a:cubicBezTo>
                <a:cubicBezTo>
                  <a:pt x="302381" y="121021"/>
                  <a:pt x="451153" y="592735"/>
                  <a:pt x="551543" y="573383"/>
                </a:cubicBezTo>
                <a:cubicBezTo>
                  <a:pt x="651933" y="554031"/>
                  <a:pt x="735391" y="-7188"/>
                  <a:pt x="812800" y="69"/>
                </a:cubicBezTo>
                <a:cubicBezTo>
                  <a:pt x="890209" y="7326"/>
                  <a:pt x="973667" y="492345"/>
                  <a:pt x="1016000" y="616926"/>
                </a:cubicBezTo>
                <a:cubicBezTo>
                  <a:pt x="1058333" y="741507"/>
                  <a:pt x="1040191" y="815287"/>
                  <a:pt x="1066800" y="747554"/>
                </a:cubicBezTo>
                <a:cubicBezTo>
                  <a:pt x="1093409" y="679821"/>
                  <a:pt x="1121229" y="321802"/>
                  <a:pt x="1175657" y="210526"/>
                </a:cubicBezTo>
                <a:cubicBezTo>
                  <a:pt x="1230085" y="99250"/>
                  <a:pt x="1337733" y="21840"/>
                  <a:pt x="1393371" y="79897"/>
                </a:cubicBezTo>
                <a:cubicBezTo>
                  <a:pt x="1449009" y="137954"/>
                  <a:pt x="1450219" y="508069"/>
                  <a:pt x="1509486" y="558869"/>
                </a:cubicBezTo>
                <a:cubicBezTo>
                  <a:pt x="1568753" y="609669"/>
                  <a:pt x="1686076" y="462107"/>
                  <a:pt x="1748971" y="384697"/>
                </a:cubicBezTo>
                <a:cubicBezTo>
                  <a:pt x="1811866" y="307287"/>
                  <a:pt x="1834847" y="39982"/>
                  <a:pt x="1886857" y="94411"/>
                </a:cubicBezTo>
                <a:cubicBezTo>
                  <a:pt x="1938867" y="148840"/>
                  <a:pt x="2028372" y="580641"/>
                  <a:pt x="2061029" y="711269"/>
                </a:cubicBezTo>
                <a:cubicBezTo>
                  <a:pt x="2093686" y="841897"/>
                  <a:pt x="2057400" y="918097"/>
                  <a:pt x="2082800" y="878183"/>
                </a:cubicBezTo>
                <a:cubicBezTo>
                  <a:pt x="2108200" y="838269"/>
                  <a:pt x="2133601" y="483878"/>
                  <a:pt x="2213429" y="471783"/>
                </a:cubicBezTo>
                <a:cubicBezTo>
                  <a:pt x="2293257" y="459688"/>
                  <a:pt x="2498876" y="745135"/>
                  <a:pt x="2561771" y="805611"/>
                </a:cubicBezTo>
                <a:cubicBezTo>
                  <a:pt x="2624666" y="866087"/>
                  <a:pt x="2587171" y="916887"/>
                  <a:pt x="2590800" y="834640"/>
                </a:cubicBezTo>
                <a:cubicBezTo>
                  <a:pt x="2594429" y="752393"/>
                  <a:pt x="2523067" y="308498"/>
                  <a:pt x="2583543" y="312126"/>
                </a:cubicBezTo>
                <a:cubicBezTo>
                  <a:pt x="2644019" y="315754"/>
                  <a:pt x="2855686" y="742716"/>
                  <a:pt x="2953657" y="856411"/>
                </a:cubicBezTo>
                <a:cubicBezTo>
                  <a:pt x="3051628" y="970106"/>
                  <a:pt x="3079447" y="1082592"/>
                  <a:pt x="3171371" y="994297"/>
                </a:cubicBezTo>
                <a:cubicBezTo>
                  <a:pt x="3263295" y="906002"/>
                  <a:pt x="3406019" y="337526"/>
                  <a:pt x="3505200" y="326640"/>
                </a:cubicBezTo>
                <a:cubicBezTo>
                  <a:pt x="3604381" y="315754"/>
                  <a:pt x="3697514" y="812869"/>
                  <a:pt x="3766457" y="928983"/>
                </a:cubicBezTo>
                <a:cubicBezTo>
                  <a:pt x="3835400" y="1045097"/>
                  <a:pt x="3848705" y="1002764"/>
                  <a:pt x="3918857" y="1023326"/>
                </a:cubicBezTo>
                <a:cubicBezTo>
                  <a:pt x="3989009" y="1043888"/>
                  <a:pt x="4138990" y="1048726"/>
                  <a:pt x="4187371" y="1052354"/>
                </a:cubicBezTo>
                <a:cubicBezTo>
                  <a:pt x="4235752" y="1055983"/>
                  <a:pt x="4222447" y="1050540"/>
                  <a:pt x="4209143" y="104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9465" y="2350765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6096" y="2224755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35498" y="2437309"/>
            <a:ext cx="2238896" cy="526685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5149501" y="2350765"/>
            <a:ext cx="144538" cy="6847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13924" y="23617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71850" y="2356452"/>
            <a:ext cx="2669805" cy="13055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9637" y="3293639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486" y="3294064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68478" y="4516817"/>
            <a:ext cx="0" cy="1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8479" y="6454473"/>
            <a:ext cx="4391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1794" y="65137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-529948" y="504640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e.g.UTI</a:t>
            </a:r>
            <a:r>
              <a:rPr lang="en-US" dirty="0"/>
              <a:t>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4772" y="5087729"/>
            <a:ext cx="1712506" cy="18742"/>
          </a:xfrm>
          <a:prstGeom prst="line">
            <a:avLst/>
          </a:prstGeom>
          <a:ln w="28575" cap="sq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81402" y="5087729"/>
            <a:ext cx="31750" cy="12792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20883" y="5058714"/>
            <a:ext cx="2635473" cy="344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0825" y="482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Y% decline</a:t>
            </a:r>
          </a:p>
        </p:txBody>
      </p:sp>
      <p:cxnSp>
        <p:nvCxnSpPr>
          <p:cNvPr id="50" name="Straight Connector 49"/>
          <p:cNvCxnSpPr>
            <a:endCxn id="55" idx="22"/>
          </p:cNvCxnSpPr>
          <p:nvPr/>
        </p:nvCxnSpPr>
        <p:spPr>
          <a:xfrm flipV="1">
            <a:off x="2503345" y="5014478"/>
            <a:ext cx="2571275" cy="52542"/>
          </a:xfrm>
          <a:prstGeom prst="line">
            <a:avLst/>
          </a:prstGeom>
          <a:ln w="28575">
            <a:solidFill>
              <a:srgbClr val="FF0000">
                <a:alpha val="3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4943" y="6156613"/>
            <a:ext cx="1546820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82792" y="6157038"/>
            <a:ext cx="2363956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55" name="Freeform 54"/>
          <p:cNvSpPr/>
          <p:nvPr/>
        </p:nvSpPr>
        <p:spPr>
          <a:xfrm>
            <a:off x="786327" y="4783099"/>
            <a:ext cx="4297395" cy="473215"/>
          </a:xfrm>
          <a:custGeom>
            <a:avLst/>
            <a:gdLst>
              <a:gd name="connsiteX0" fmla="*/ 31603 w 4297395"/>
              <a:gd name="connsiteY0" fmla="*/ 325973 h 473215"/>
              <a:gd name="connsiteX1" fmla="*/ 10582 w 4297395"/>
              <a:gd name="connsiteY1" fmla="*/ 94745 h 473215"/>
              <a:gd name="connsiteX2" fmla="*/ 178748 w 4297395"/>
              <a:gd name="connsiteY2" fmla="*/ 462607 h 473215"/>
              <a:gd name="connsiteX3" fmla="*/ 315382 w 4297395"/>
              <a:gd name="connsiteY3" fmla="*/ 136786 h 473215"/>
              <a:gd name="connsiteX4" fmla="*/ 473037 w 4297395"/>
              <a:gd name="connsiteY4" fmla="*/ 431076 h 473215"/>
              <a:gd name="connsiteX5" fmla="*/ 819879 w 4297395"/>
              <a:gd name="connsiteY5" fmla="*/ 152 h 473215"/>
              <a:gd name="connsiteX6" fmla="*/ 1061617 w 4297395"/>
              <a:gd name="connsiteY6" fmla="*/ 378524 h 473215"/>
              <a:gd name="connsiteX7" fmla="*/ 1355906 w 4297395"/>
              <a:gd name="connsiteY7" fmla="*/ 94745 h 473215"/>
              <a:gd name="connsiteX8" fmla="*/ 1492541 w 4297395"/>
              <a:gd name="connsiteY8" fmla="*/ 473117 h 473215"/>
              <a:gd name="connsiteX9" fmla="*/ 1870913 w 4297395"/>
              <a:gd name="connsiteY9" fmla="*/ 52704 h 473215"/>
              <a:gd name="connsiteX10" fmla="*/ 2028568 w 4297395"/>
              <a:gd name="connsiteY10" fmla="*/ 368014 h 473215"/>
              <a:gd name="connsiteX11" fmla="*/ 2196734 w 4297395"/>
              <a:gd name="connsiteY11" fmla="*/ 10662 h 473215"/>
              <a:gd name="connsiteX12" fmla="*/ 2501534 w 4297395"/>
              <a:gd name="connsiteY12" fmla="*/ 431076 h 473215"/>
              <a:gd name="connsiteX13" fmla="*/ 2921948 w 4297395"/>
              <a:gd name="connsiteY13" fmla="*/ 157807 h 473215"/>
              <a:gd name="connsiteX14" fmla="*/ 3069093 w 4297395"/>
              <a:gd name="connsiteY14" fmla="*/ 420566 h 473215"/>
              <a:gd name="connsiteX15" fmla="*/ 3279299 w 4297395"/>
              <a:gd name="connsiteY15" fmla="*/ 73724 h 473215"/>
              <a:gd name="connsiteX16" fmla="*/ 3552568 w 4297395"/>
              <a:gd name="connsiteY16" fmla="*/ 410055 h 473215"/>
              <a:gd name="connsiteX17" fmla="*/ 3930941 w 4297395"/>
              <a:gd name="connsiteY17" fmla="*/ 84235 h 473215"/>
              <a:gd name="connsiteX18" fmla="*/ 4004513 w 4297395"/>
              <a:gd name="connsiteY18" fmla="*/ 336483 h 473215"/>
              <a:gd name="connsiteX19" fmla="*/ 4141148 w 4297395"/>
              <a:gd name="connsiteY19" fmla="*/ 73724 h 473215"/>
              <a:gd name="connsiteX20" fmla="*/ 4193699 w 4297395"/>
              <a:gd name="connsiteY20" fmla="*/ 357504 h 473215"/>
              <a:gd name="connsiteX21" fmla="*/ 4288293 w 4297395"/>
              <a:gd name="connsiteY21" fmla="*/ 115766 h 473215"/>
              <a:gd name="connsiteX22" fmla="*/ 4288293 w 4297395"/>
              <a:gd name="connsiteY22" fmla="*/ 231379 h 4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97395" h="473215">
                <a:moveTo>
                  <a:pt x="31603" y="325973"/>
                </a:moveTo>
                <a:cubicBezTo>
                  <a:pt x="8830" y="198973"/>
                  <a:pt x="-13942" y="71973"/>
                  <a:pt x="10582" y="94745"/>
                </a:cubicBezTo>
                <a:cubicBezTo>
                  <a:pt x="35106" y="117517"/>
                  <a:pt x="127948" y="455600"/>
                  <a:pt x="178748" y="462607"/>
                </a:cubicBezTo>
                <a:cubicBezTo>
                  <a:pt x="229548" y="469614"/>
                  <a:pt x="266334" y="142041"/>
                  <a:pt x="315382" y="136786"/>
                </a:cubicBezTo>
                <a:cubicBezTo>
                  <a:pt x="364430" y="131531"/>
                  <a:pt x="388954" y="453848"/>
                  <a:pt x="473037" y="431076"/>
                </a:cubicBezTo>
                <a:cubicBezTo>
                  <a:pt x="557120" y="408304"/>
                  <a:pt x="721782" y="8911"/>
                  <a:pt x="819879" y="152"/>
                </a:cubicBezTo>
                <a:cubicBezTo>
                  <a:pt x="917976" y="-8607"/>
                  <a:pt x="972279" y="362759"/>
                  <a:pt x="1061617" y="378524"/>
                </a:cubicBezTo>
                <a:cubicBezTo>
                  <a:pt x="1150955" y="394290"/>
                  <a:pt x="1284085" y="78979"/>
                  <a:pt x="1355906" y="94745"/>
                </a:cubicBezTo>
                <a:cubicBezTo>
                  <a:pt x="1427727" y="110510"/>
                  <a:pt x="1406706" y="480124"/>
                  <a:pt x="1492541" y="473117"/>
                </a:cubicBezTo>
                <a:cubicBezTo>
                  <a:pt x="1578376" y="466110"/>
                  <a:pt x="1781575" y="70221"/>
                  <a:pt x="1870913" y="52704"/>
                </a:cubicBezTo>
                <a:cubicBezTo>
                  <a:pt x="1960251" y="35187"/>
                  <a:pt x="1974265" y="375021"/>
                  <a:pt x="2028568" y="368014"/>
                </a:cubicBezTo>
                <a:cubicBezTo>
                  <a:pt x="2082872" y="361007"/>
                  <a:pt x="2117906" y="152"/>
                  <a:pt x="2196734" y="10662"/>
                </a:cubicBezTo>
                <a:cubicBezTo>
                  <a:pt x="2275562" y="21172"/>
                  <a:pt x="2380665" y="406552"/>
                  <a:pt x="2501534" y="431076"/>
                </a:cubicBezTo>
                <a:cubicBezTo>
                  <a:pt x="2622403" y="455600"/>
                  <a:pt x="2827355" y="159559"/>
                  <a:pt x="2921948" y="157807"/>
                </a:cubicBezTo>
                <a:cubicBezTo>
                  <a:pt x="3016541" y="156055"/>
                  <a:pt x="3009535" y="434580"/>
                  <a:pt x="3069093" y="420566"/>
                </a:cubicBezTo>
                <a:cubicBezTo>
                  <a:pt x="3128651" y="406552"/>
                  <a:pt x="3198720" y="75476"/>
                  <a:pt x="3279299" y="73724"/>
                </a:cubicBezTo>
                <a:cubicBezTo>
                  <a:pt x="3359878" y="71972"/>
                  <a:pt x="3443961" y="408303"/>
                  <a:pt x="3552568" y="410055"/>
                </a:cubicBezTo>
                <a:cubicBezTo>
                  <a:pt x="3661175" y="411807"/>
                  <a:pt x="3855617" y="96497"/>
                  <a:pt x="3930941" y="84235"/>
                </a:cubicBezTo>
                <a:cubicBezTo>
                  <a:pt x="4006265" y="71973"/>
                  <a:pt x="3969479" y="338235"/>
                  <a:pt x="4004513" y="336483"/>
                </a:cubicBezTo>
                <a:cubicBezTo>
                  <a:pt x="4039547" y="334731"/>
                  <a:pt x="4109617" y="70221"/>
                  <a:pt x="4141148" y="73724"/>
                </a:cubicBezTo>
                <a:cubicBezTo>
                  <a:pt x="4172679" y="77227"/>
                  <a:pt x="4169175" y="350497"/>
                  <a:pt x="4193699" y="357504"/>
                </a:cubicBezTo>
                <a:cubicBezTo>
                  <a:pt x="4218223" y="364511"/>
                  <a:pt x="4272527" y="136787"/>
                  <a:pt x="4288293" y="115766"/>
                </a:cubicBezTo>
                <a:cubicBezTo>
                  <a:pt x="4304059" y="94745"/>
                  <a:pt x="4296176" y="163062"/>
                  <a:pt x="4288293" y="2313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5144289" y="5030234"/>
            <a:ext cx="104800" cy="457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6744333" y="1626832"/>
            <a:ext cx="5491671" cy="4144963"/>
          </a:xfrm>
        </p:spPr>
        <p:txBody>
          <a:bodyPr/>
          <a:lstStyle/>
          <a:p>
            <a:r>
              <a:rPr lang="en-US" sz="3600" dirty="0"/>
              <a:t>Often used qualitatively</a:t>
            </a:r>
          </a:p>
          <a:p>
            <a:pPr lvl="1"/>
            <a:r>
              <a:rPr lang="en-US" dirty="0"/>
              <a:t>“Pneumonia declines but UTI is stable”</a:t>
            </a:r>
          </a:p>
          <a:p>
            <a:r>
              <a:rPr lang="en-US" dirty="0"/>
              <a:t>Can be used quantitatively</a:t>
            </a:r>
          </a:p>
          <a:p>
            <a:pPr lvl="1"/>
            <a:r>
              <a:rPr lang="en-US" dirty="0"/>
              <a:t>“Effect of PCV against pneumonia is X%-Y%”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33" y="1690688"/>
            <a:ext cx="11361671" cy="48321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43E3B-33D3-4148-8461-46801AD7A04B}"/>
              </a:ext>
            </a:extLst>
          </p:cNvPr>
          <p:cNvSpPr txBox="1"/>
          <p:nvPr/>
        </p:nvSpPr>
        <p:spPr>
          <a:xfrm>
            <a:off x="6752496" y="190500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causes (exclude J codes, diarrhea)</a:t>
            </a:r>
          </a:p>
        </p:txBody>
      </p:sp>
    </p:spTree>
    <p:extLst>
      <p:ext uri="{BB962C8B-B14F-4D97-AF65-F5344CB8AC3E}">
        <p14:creationId xmlns:p14="http://schemas.microsoft.com/office/powerpoint/2010/main" val="66806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Fit a regression model using data from the pre-vaccine data to establish a    </a:t>
            </a:r>
          </a:p>
          <a:p>
            <a:r>
              <a:rPr lang="en-US" dirty="0"/>
              <a:t>      relationship between pneumonia and a control disease</a:t>
            </a:r>
          </a:p>
          <a:p>
            <a:r>
              <a:rPr lang="en-US" dirty="0"/>
              <a:t>	E.g.,  log(pneumonia)= b0 + b1*log(control disease)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</p:spTree>
    <p:extLst>
      <p:ext uri="{BB962C8B-B14F-4D97-AF65-F5344CB8AC3E}">
        <p14:creationId xmlns:p14="http://schemas.microsoft.com/office/powerpoint/2010/main" val="42177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92EE-D5AE-46CE-87E1-5F99D5D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C619F-FB94-4478-969D-DD882BEE90BE}"/>
              </a:ext>
            </a:extLst>
          </p:cNvPr>
          <p:cNvCxnSpPr>
            <a:cxnSpLocks/>
          </p:cNvCxnSpPr>
          <p:nvPr/>
        </p:nvCxnSpPr>
        <p:spPr>
          <a:xfrm flipH="1">
            <a:off x="3211736" y="2113164"/>
            <a:ext cx="1" cy="288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5AD4-BC70-4A3E-8A1A-8B1B8E544D28}"/>
              </a:ext>
            </a:extLst>
          </p:cNvPr>
          <p:cNvCxnSpPr>
            <a:cxnSpLocks/>
          </p:cNvCxnSpPr>
          <p:nvPr/>
        </p:nvCxnSpPr>
        <p:spPr>
          <a:xfrm flipH="1">
            <a:off x="3211738" y="5001399"/>
            <a:ext cx="597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FB89E-9509-4299-862A-84D36DCEF39A}"/>
              </a:ext>
            </a:extLst>
          </p:cNvPr>
          <p:cNvSpPr txBox="1"/>
          <p:nvPr/>
        </p:nvSpPr>
        <p:spPr>
          <a:xfrm>
            <a:off x="5643531" y="5093732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8BE41-35DB-4B3E-9D20-E5288A99DF42}"/>
              </a:ext>
            </a:extLst>
          </p:cNvPr>
          <p:cNvCxnSpPr>
            <a:cxnSpLocks/>
          </p:cNvCxnSpPr>
          <p:nvPr/>
        </p:nvCxnSpPr>
        <p:spPr>
          <a:xfrm>
            <a:off x="5988048" y="2058712"/>
            <a:ext cx="31752" cy="29357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03BA62-8532-4E2D-997D-31AB4D00CC1F}"/>
              </a:ext>
            </a:extLst>
          </p:cNvPr>
          <p:cNvSpPr txBox="1"/>
          <p:nvPr/>
        </p:nvSpPr>
        <p:spPr>
          <a:xfrm>
            <a:off x="3308200" y="4703539"/>
            <a:ext cx="2679849" cy="276999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Pre-vaccine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E3E7-548E-4A87-A4DA-AB772783D256}"/>
              </a:ext>
            </a:extLst>
          </p:cNvPr>
          <p:cNvSpPr txBox="1"/>
          <p:nvPr/>
        </p:nvSpPr>
        <p:spPr>
          <a:xfrm>
            <a:off x="6019800" y="4724400"/>
            <a:ext cx="3168650" cy="276999"/>
          </a:xfrm>
          <a:prstGeom prst="rect">
            <a:avLst/>
          </a:prstGeom>
          <a:solidFill>
            <a:srgbClr val="00B050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Post-vaccine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36038-1C79-48A0-B221-A9E84ADC8336}"/>
              </a:ext>
            </a:extLst>
          </p:cNvPr>
          <p:cNvSpPr/>
          <p:nvPr/>
        </p:nvSpPr>
        <p:spPr>
          <a:xfrm>
            <a:off x="3283527" y="2888378"/>
            <a:ext cx="2694709" cy="1337258"/>
          </a:xfrm>
          <a:custGeom>
            <a:avLst/>
            <a:gdLst>
              <a:gd name="connsiteX0" fmla="*/ 0 w 2694709"/>
              <a:gd name="connsiteY0" fmla="*/ 1337258 h 1337258"/>
              <a:gd name="connsiteX1" fmla="*/ 145473 w 2694709"/>
              <a:gd name="connsiteY1" fmla="*/ 886986 h 1337258"/>
              <a:gd name="connsiteX2" fmla="*/ 374073 w 2694709"/>
              <a:gd name="connsiteY2" fmla="*/ 1122513 h 1337258"/>
              <a:gd name="connsiteX3" fmla="*/ 450273 w 2694709"/>
              <a:gd name="connsiteY3" fmla="*/ 699949 h 1337258"/>
              <a:gd name="connsiteX4" fmla="*/ 748146 w 2694709"/>
              <a:gd name="connsiteY4" fmla="*/ 983967 h 1337258"/>
              <a:gd name="connsiteX5" fmla="*/ 831273 w 2694709"/>
              <a:gd name="connsiteY5" fmla="*/ 519840 h 1337258"/>
              <a:gd name="connsiteX6" fmla="*/ 1073728 w 2694709"/>
              <a:gd name="connsiteY6" fmla="*/ 831567 h 1337258"/>
              <a:gd name="connsiteX7" fmla="*/ 1177637 w 2694709"/>
              <a:gd name="connsiteY7" fmla="*/ 318949 h 1337258"/>
              <a:gd name="connsiteX8" fmla="*/ 1510146 w 2694709"/>
              <a:gd name="connsiteY8" fmla="*/ 713804 h 1337258"/>
              <a:gd name="connsiteX9" fmla="*/ 1634837 w 2694709"/>
              <a:gd name="connsiteY9" fmla="*/ 187331 h 1337258"/>
              <a:gd name="connsiteX10" fmla="*/ 1932709 w 2694709"/>
              <a:gd name="connsiteY10" fmla="*/ 616822 h 1337258"/>
              <a:gd name="connsiteX11" fmla="*/ 2133600 w 2694709"/>
              <a:gd name="connsiteY11" fmla="*/ 62640 h 1337258"/>
              <a:gd name="connsiteX12" fmla="*/ 2382982 w 2694709"/>
              <a:gd name="connsiteY12" fmla="*/ 464422 h 1337258"/>
              <a:gd name="connsiteX13" fmla="*/ 2473037 w 2694709"/>
              <a:gd name="connsiteY13" fmla="*/ 295 h 1337258"/>
              <a:gd name="connsiteX14" fmla="*/ 2694709 w 2694709"/>
              <a:gd name="connsiteY14" fmla="*/ 409004 h 133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4709" h="1337258">
                <a:moveTo>
                  <a:pt x="0" y="1337258"/>
                </a:moveTo>
                <a:cubicBezTo>
                  <a:pt x="41564" y="1130017"/>
                  <a:pt x="83128" y="922777"/>
                  <a:pt x="145473" y="886986"/>
                </a:cubicBezTo>
                <a:cubicBezTo>
                  <a:pt x="207818" y="851195"/>
                  <a:pt x="323273" y="1153686"/>
                  <a:pt x="374073" y="1122513"/>
                </a:cubicBezTo>
                <a:cubicBezTo>
                  <a:pt x="424873" y="1091340"/>
                  <a:pt x="387928" y="723040"/>
                  <a:pt x="450273" y="699949"/>
                </a:cubicBezTo>
                <a:cubicBezTo>
                  <a:pt x="512619" y="676858"/>
                  <a:pt x="684646" y="1013985"/>
                  <a:pt x="748146" y="983967"/>
                </a:cubicBezTo>
                <a:cubicBezTo>
                  <a:pt x="811646" y="953949"/>
                  <a:pt x="777009" y="545240"/>
                  <a:pt x="831273" y="519840"/>
                </a:cubicBezTo>
                <a:cubicBezTo>
                  <a:pt x="885537" y="494440"/>
                  <a:pt x="1016001" y="865049"/>
                  <a:pt x="1073728" y="831567"/>
                </a:cubicBezTo>
                <a:cubicBezTo>
                  <a:pt x="1131455" y="798085"/>
                  <a:pt x="1104901" y="338576"/>
                  <a:pt x="1177637" y="318949"/>
                </a:cubicBezTo>
                <a:cubicBezTo>
                  <a:pt x="1250373" y="299322"/>
                  <a:pt x="1433946" y="735740"/>
                  <a:pt x="1510146" y="713804"/>
                </a:cubicBezTo>
                <a:cubicBezTo>
                  <a:pt x="1586346" y="691868"/>
                  <a:pt x="1564410" y="203495"/>
                  <a:pt x="1634837" y="187331"/>
                </a:cubicBezTo>
                <a:cubicBezTo>
                  <a:pt x="1705264" y="171167"/>
                  <a:pt x="1849582" y="637604"/>
                  <a:pt x="1932709" y="616822"/>
                </a:cubicBezTo>
                <a:cubicBezTo>
                  <a:pt x="2015836" y="596040"/>
                  <a:pt x="2058555" y="88040"/>
                  <a:pt x="2133600" y="62640"/>
                </a:cubicBezTo>
                <a:cubicBezTo>
                  <a:pt x="2208645" y="37240"/>
                  <a:pt x="2326409" y="474813"/>
                  <a:pt x="2382982" y="464422"/>
                </a:cubicBezTo>
                <a:cubicBezTo>
                  <a:pt x="2439555" y="454031"/>
                  <a:pt x="2421083" y="9531"/>
                  <a:pt x="2473037" y="295"/>
                </a:cubicBezTo>
                <a:cubicBezTo>
                  <a:pt x="2524991" y="-8941"/>
                  <a:pt x="2609850" y="200031"/>
                  <a:pt x="2694709" y="409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4819FF-3566-4739-A2B2-3B8B09034CEE}"/>
              </a:ext>
            </a:extLst>
          </p:cNvPr>
          <p:cNvSpPr txBox="1"/>
          <p:nvPr/>
        </p:nvSpPr>
        <p:spPr>
          <a:xfrm rot="20485216">
            <a:off x="4062216" y="36456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Pneumonia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E65EA1-3000-4671-AAFA-FA325617F4A9}"/>
              </a:ext>
            </a:extLst>
          </p:cNvPr>
          <p:cNvSpPr/>
          <p:nvPr/>
        </p:nvSpPr>
        <p:spPr>
          <a:xfrm>
            <a:off x="3296878" y="2200854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4BE50-68FE-461A-B79C-B44F6E6D1325}"/>
              </a:ext>
            </a:extLst>
          </p:cNvPr>
          <p:cNvSpPr txBox="1"/>
          <p:nvPr/>
        </p:nvSpPr>
        <p:spPr>
          <a:xfrm rot="20485216">
            <a:off x="3420049" y="22258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 disease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C320F-6CAC-47AC-973B-829A6E11CACB}"/>
              </a:ext>
            </a:extLst>
          </p:cNvPr>
          <p:cNvSpPr txBox="1"/>
          <p:nvPr/>
        </p:nvSpPr>
        <p:spPr>
          <a:xfrm>
            <a:off x="1295400" y="5546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Plug in observed values for control disease from post-vaccine period to get an estimate for what counts of pneumonia would be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0E61B9-4CF0-4656-84DA-D360C27C3F42}"/>
              </a:ext>
            </a:extLst>
          </p:cNvPr>
          <p:cNvSpPr/>
          <p:nvPr/>
        </p:nvSpPr>
        <p:spPr>
          <a:xfrm>
            <a:off x="3310229" y="2950951"/>
            <a:ext cx="2709067" cy="1276637"/>
          </a:xfrm>
          <a:custGeom>
            <a:avLst/>
            <a:gdLst>
              <a:gd name="connsiteX0" fmla="*/ 504 w 2709067"/>
              <a:gd name="connsiteY0" fmla="*/ 1276637 h 1276637"/>
              <a:gd name="connsiteX1" fmla="*/ 21286 w 2709067"/>
              <a:gd name="connsiteY1" fmla="*/ 874855 h 1276637"/>
              <a:gd name="connsiteX2" fmla="*/ 139049 w 2709067"/>
              <a:gd name="connsiteY2" fmla="*/ 1013401 h 1276637"/>
              <a:gd name="connsiteX3" fmla="*/ 374577 w 2709067"/>
              <a:gd name="connsiteY3" fmla="*/ 680891 h 1276637"/>
              <a:gd name="connsiteX4" fmla="*/ 686304 w 2709067"/>
              <a:gd name="connsiteY4" fmla="*/ 874855 h 1276637"/>
              <a:gd name="connsiteX5" fmla="*/ 755577 w 2709067"/>
              <a:gd name="connsiteY5" fmla="*/ 611619 h 1276637"/>
              <a:gd name="connsiteX6" fmla="*/ 1011886 w 2709067"/>
              <a:gd name="connsiteY6" fmla="*/ 660110 h 1276637"/>
              <a:gd name="connsiteX7" fmla="*/ 1088086 w 2709067"/>
              <a:gd name="connsiteY7" fmla="*/ 445364 h 1276637"/>
              <a:gd name="connsiteX8" fmla="*/ 1219704 w 2709067"/>
              <a:gd name="connsiteY8" fmla="*/ 653182 h 1276637"/>
              <a:gd name="connsiteX9" fmla="*/ 1441377 w 2709067"/>
              <a:gd name="connsiteY9" fmla="*/ 202910 h 1276637"/>
              <a:gd name="connsiteX10" fmla="*/ 1531431 w 2709067"/>
              <a:gd name="connsiteY10" fmla="*/ 500782 h 1276637"/>
              <a:gd name="connsiteX11" fmla="*/ 1642267 w 2709067"/>
              <a:gd name="connsiteY11" fmla="*/ 209837 h 1276637"/>
              <a:gd name="connsiteX12" fmla="*/ 1815449 w 2709067"/>
              <a:gd name="connsiteY12" fmla="*/ 424582 h 1276637"/>
              <a:gd name="connsiteX13" fmla="*/ 1919358 w 2709067"/>
              <a:gd name="connsiteY13" fmla="*/ 119782 h 1276637"/>
              <a:gd name="connsiteX14" fmla="*/ 2044049 w 2709067"/>
              <a:gd name="connsiteY14" fmla="*/ 403801 h 1276637"/>
              <a:gd name="connsiteX15" fmla="*/ 2085613 w 2709067"/>
              <a:gd name="connsiteY15" fmla="*/ 92073 h 1276637"/>
              <a:gd name="connsiteX16" fmla="*/ 2348849 w 2709067"/>
              <a:gd name="connsiteY16" fmla="*/ 292964 h 1276637"/>
              <a:gd name="connsiteX17" fmla="*/ 2466613 w 2709067"/>
              <a:gd name="connsiteY17" fmla="*/ 2019 h 1276637"/>
              <a:gd name="connsiteX18" fmla="*/ 2570522 w 2709067"/>
              <a:gd name="connsiteY18" fmla="*/ 168273 h 1276637"/>
              <a:gd name="connsiteX19" fmla="*/ 2667504 w 2709067"/>
              <a:gd name="connsiteY19" fmla="*/ 251401 h 1276637"/>
              <a:gd name="connsiteX20" fmla="*/ 2709067 w 2709067"/>
              <a:gd name="connsiteY20" fmla="*/ 244473 h 127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9067" h="1276637">
                <a:moveTo>
                  <a:pt x="504" y="1276637"/>
                </a:moveTo>
                <a:cubicBezTo>
                  <a:pt x="-651" y="1097682"/>
                  <a:pt x="-1805" y="918728"/>
                  <a:pt x="21286" y="874855"/>
                </a:cubicBezTo>
                <a:cubicBezTo>
                  <a:pt x="44377" y="830982"/>
                  <a:pt x="80167" y="1045728"/>
                  <a:pt x="139049" y="1013401"/>
                </a:cubicBezTo>
                <a:cubicBezTo>
                  <a:pt x="197931" y="981074"/>
                  <a:pt x="283368" y="703982"/>
                  <a:pt x="374577" y="680891"/>
                </a:cubicBezTo>
                <a:cubicBezTo>
                  <a:pt x="465786" y="657800"/>
                  <a:pt x="622804" y="886400"/>
                  <a:pt x="686304" y="874855"/>
                </a:cubicBezTo>
                <a:cubicBezTo>
                  <a:pt x="749804" y="863310"/>
                  <a:pt x="701313" y="647410"/>
                  <a:pt x="755577" y="611619"/>
                </a:cubicBezTo>
                <a:cubicBezTo>
                  <a:pt x="809841" y="575828"/>
                  <a:pt x="956468" y="687819"/>
                  <a:pt x="1011886" y="660110"/>
                </a:cubicBezTo>
                <a:cubicBezTo>
                  <a:pt x="1067304" y="632401"/>
                  <a:pt x="1053450" y="446519"/>
                  <a:pt x="1088086" y="445364"/>
                </a:cubicBezTo>
                <a:cubicBezTo>
                  <a:pt x="1122722" y="444209"/>
                  <a:pt x="1160822" y="693591"/>
                  <a:pt x="1219704" y="653182"/>
                </a:cubicBezTo>
                <a:cubicBezTo>
                  <a:pt x="1278586" y="612773"/>
                  <a:pt x="1389423" y="228310"/>
                  <a:pt x="1441377" y="202910"/>
                </a:cubicBezTo>
                <a:cubicBezTo>
                  <a:pt x="1493331" y="177510"/>
                  <a:pt x="1497949" y="499628"/>
                  <a:pt x="1531431" y="500782"/>
                </a:cubicBezTo>
                <a:cubicBezTo>
                  <a:pt x="1564913" y="501936"/>
                  <a:pt x="1594931" y="222537"/>
                  <a:pt x="1642267" y="209837"/>
                </a:cubicBezTo>
                <a:cubicBezTo>
                  <a:pt x="1689603" y="197137"/>
                  <a:pt x="1769267" y="439591"/>
                  <a:pt x="1815449" y="424582"/>
                </a:cubicBezTo>
                <a:cubicBezTo>
                  <a:pt x="1861631" y="409573"/>
                  <a:pt x="1881258" y="123245"/>
                  <a:pt x="1919358" y="119782"/>
                </a:cubicBezTo>
                <a:cubicBezTo>
                  <a:pt x="1957458" y="116318"/>
                  <a:pt x="2016340" y="408419"/>
                  <a:pt x="2044049" y="403801"/>
                </a:cubicBezTo>
                <a:cubicBezTo>
                  <a:pt x="2071758" y="399183"/>
                  <a:pt x="2034813" y="110546"/>
                  <a:pt x="2085613" y="92073"/>
                </a:cubicBezTo>
                <a:cubicBezTo>
                  <a:pt x="2136413" y="73600"/>
                  <a:pt x="2285349" y="307973"/>
                  <a:pt x="2348849" y="292964"/>
                </a:cubicBezTo>
                <a:cubicBezTo>
                  <a:pt x="2412349" y="277955"/>
                  <a:pt x="2429668" y="22801"/>
                  <a:pt x="2466613" y="2019"/>
                </a:cubicBezTo>
                <a:cubicBezTo>
                  <a:pt x="2503558" y="-18763"/>
                  <a:pt x="2537040" y="126709"/>
                  <a:pt x="2570522" y="168273"/>
                </a:cubicBezTo>
                <a:cubicBezTo>
                  <a:pt x="2604004" y="209837"/>
                  <a:pt x="2644413" y="238701"/>
                  <a:pt x="2667504" y="251401"/>
                </a:cubicBezTo>
                <a:cubicBezTo>
                  <a:pt x="2690595" y="264101"/>
                  <a:pt x="2699831" y="254287"/>
                  <a:pt x="2709067" y="244473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98CDD-DA1A-495C-BA15-17378DF06329}"/>
              </a:ext>
            </a:extLst>
          </p:cNvPr>
          <p:cNvSpPr txBox="1"/>
          <p:nvPr/>
        </p:nvSpPr>
        <p:spPr>
          <a:xfrm rot="20485216">
            <a:off x="3981592" y="28663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fit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8E991-BB31-4B3D-AD92-FD44742BA665}"/>
              </a:ext>
            </a:extLst>
          </p:cNvPr>
          <p:cNvSpPr/>
          <p:nvPr/>
        </p:nvSpPr>
        <p:spPr>
          <a:xfrm>
            <a:off x="5992091" y="2008359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E78DE3-234E-42AC-BECD-06E4963A17D5}"/>
              </a:ext>
            </a:extLst>
          </p:cNvPr>
          <p:cNvSpPr/>
          <p:nvPr/>
        </p:nvSpPr>
        <p:spPr>
          <a:xfrm>
            <a:off x="6029108" y="2771843"/>
            <a:ext cx="3110345" cy="436968"/>
          </a:xfrm>
          <a:custGeom>
            <a:avLst/>
            <a:gdLst>
              <a:gd name="connsiteX0" fmla="*/ 0 w 3110345"/>
              <a:gd name="connsiteY0" fmla="*/ 436968 h 436968"/>
              <a:gd name="connsiteX1" fmla="*/ 193964 w 3110345"/>
              <a:gd name="connsiteY1" fmla="*/ 194514 h 436968"/>
              <a:gd name="connsiteX2" fmla="*/ 415636 w 3110345"/>
              <a:gd name="connsiteY2" fmla="*/ 388477 h 436968"/>
              <a:gd name="connsiteX3" fmla="*/ 554182 w 3110345"/>
              <a:gd name="connsiteY3" fmla="*/ 159877 h 436968"/>
              <a:gd name="connsiteX4" fmla="*/ 803564 w 3110345"/>
              <a:gd name="connsiteY4" fmla="*/ 333059 h 436968"/>
              <a:gd name="connsiteX5" fmla="*/ 935182 w 3110345"/>
              <a:gd name="connsiteY5" fmla="*/ 132168 h 436968"/>
              <a:gd name="connsiteX6" fmla="*/ 1136073 w 3110345"/>
              <a:gd name="connsiteY6" fmla="*/ 381550 h 436968"/>
              <a:gd name="connsiteX7" fmla="*/ 1323109 w 3110345"/>
              <a:gd name="connsiteY7" fmla="*/ 159877 h 436968"/>
              <a:gd name="connsiteX8" fmla="*/ 1579418 w 3110345"/>
              <a:gd name="connsiteY8" fmla="*/ 360768 h 436968"/>
              <a:gd name="connsiteX9" fmla="*/ 1773382 w 3110345"/>
              <a:gd name="connsiteY9" fmla="*/ 118314 h 436968"/>
              <a:gd name="connsiteX10" fmla="*/ 2001982 w 3110345"/>
              <a:gd name="connsiteY10" fmla="*/ 312277 h 436968"/>
              <a:gd name="connsiteX11" fmla="*/ 2147454 w 3110345"/>
              <a:gd name="connsiteY11" fmla="*/ 146023 h 436968"/>
              <a:gd name="connsiteX12" fmla="*/ 2237509 w 3110345"/>
              <a:gd name="connsiteY12" fmla="*/ 284568 h 436968"/>
              <a:gd name="connsiteX13" fmla="*/ 2382982 w 3110345"/>
              <a:gd name="connsiteY13" fmla="*/ 550 h 436968"/>
              <a:gd name="connsiteX14" fmla="*/ 2535382 w 3110345"/>
              <a:gd name="connsiteY14" fmla="*/ 208368 h 436968"/>
              <a:gd name="connsiteX15" fmla="*/ 2805545 w 3110345"/>
              <a:gd name="connsiteY15" fmla="*/ 55968 h 436968"/>
              <a:gd name="connsiteX16" fmla="*/ 2964873 w 3110345"/>
              <a:gd name="connsiteY16" fmla="*/ 222223 h 436968"/>
              <a:gd name="connsiteX17" fmla="*/ 3054927 w 3110345"/>
              <a:gd name="connsiteY17" fmla="*/ 49041 h 436968"/>
              <a:gd name="connsiteX18" fmla="*/ 3110345 w 3110345"/>
              <a:gd name="connsiteY18" fmla="*/ 208368 h 4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0345" h="436968">
                <a:moveTo>
                  <a:pt x="0" y="436968"/>
                </a:moveTo>
                <a:cubicBezTo>
                  <a:pt x="62345" y="319782"/>
                  <a:pt x="124691" y="202596"/>
                  <a:pt x="193964" y="194514"/>
                </a:cubicBezTo>
                <a:cubicBezTo>
                  <a:pt x="263237" y="186432"/>
                  <a:pt x="355600" y="394250"/>
                  <a:pt x="415636" y="388477"/>
                </a:cubicBezTo>
                <a:cubicBezTo>
                  <a:pt x="475672" y="382704"/>
                  <a:pt x="489527" y="169113"/>
                  <a:pt x="554182" y="159877"/>
                </a:cubicBezTo>
                <a:cubicBezTo>
                  <a:pt x="618837" y="150641"/>
                  <a:pt x="740064" y="337677"/>
                  <a:pt x="803564" y="333059"/>
                </a:cubicBezTo>
                <a:cubicBezTo>
                  <a:pt x="867064" y="328441"/>
                  <a:pt x="879764" y="124086"/>
                  <a:pt x="935182" y="132168"/>
                </a:cubicBezTo>
                <a:cubicBezTo>
                  <a:pt x="990600" y="140250"/>
                  <a:pt x="1071419" y="376932"/>
                  <a:pt x="1136073" y="381550"/>
                </a:cubicBezTo>
                <a:cubicBezTo>
                  <a:pt x="1200728" y="386168"/>
                  <a:pt x="1249218" y="163341"/>
                  <a:pt x="1323109" y="159877"/>
                </a:cubicBezTo>
                <a:cubicBezTo>
                  <a:pt x="1397000" y="156413"/>
                  <a:pt x="1504373" y="367695"/>
                  <a:pt x="1579418" y="360768"/>
                </a:cubicBezTo>
                <a:cubicBezTo>
                  <a:pt x="1654464" y="353841"/>
                  <a:pt x="1702955" y="126396"/>
                  <a:pt x="1773382" y="118314"/>
                </a:cubicBezTo>
                <a:cubicBezTo>
                  <a:pt x="1843809" y="110232"/>
                  <a:pt x="1939637" y="307659"/>
                  <a:pt x="2001982" y="312277"/>
                </a:cubicBezTo>
                <a:cubicBezTo>
                  <a:pt x="2064327" y="316895"/>
                  <a:pt x="2108200" y="150641"/>
                  <a:pt x="2147454" y="146023"/>
                </a:cubicBezTo>
                <a:cubicBezTo>
                  <a:pt x="2186708" y="141405"/>
                  <a:pt x="2198254" y="308813"/>
                  <a:pt x="2237509" y="284568"/>
                </a:cubicBezTo>
                <a:cubicBezTo>
                  <a:pt x="2276764" y="260323"/>
                  <a:pt x="2333337" y="13250"/>
                  <a:pt x="2382982" y="550"/>
                </a:cubicBezTo>
                <a:cubicBezTo>
                  <a:pt x="2432627" y="-12150"/>
                  <a:pt x="2464955" y="199132"/>
                  <a:pt x="2535382" y="208368"/>
                </a:cubicBezTo>
                <a:cubicBezTo>
                  <a:pt x="2605809" y="217604"/>
                  <a:pt x="2733963" y="53659"/>
                  <a:pt x="2805545" y="55968"/>
                </a:cubicBezTo>
                <a:cubicBezTo>
                  <a:pt x="2877127" y="58277"/>
                  <a:pt x="2923309" y="223377"/>
                  <a:pt x="2964873" y="222223"/>
                </a:cubicBezTo>
                <a:cubicBezTo>
                  <a:pt x="3006437" y="221068"/>
                  <a:pt x="3030682" y="51350"/>
                  <a:pt x="3054927" y="49041"/>
                </a:cubicBezTo>
                <a:cubicBezTo>
                  <a:pt x="3079172" y="46732"/>
                  <a:pt x="3094758" y="127550"/>
                  <a:pt x="3110345" y="20836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D9D-C30F-4E5E-8486-2412208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control for pneumonia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D66F8-6066-4056-AF3D-8DB76DC4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0" y="2057400"/>
            <a:ext cx="4195156" cy="1784195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C002B66-A713-403C-A3B0-AB989E5C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02" y="1719494"/>
            <a:ext cx="7046474" cy="454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34C0F-CF3F-421F-ACEA-38678F8D6682}"/>
              </a:ext>
            </a:extLst>
          </p:cNvPr>
          <p:cNvSpPr txBox="1"/>
          <p:nvPr/>
        </p:nvSpPr>
        <p:spPr>
          <a:xfrm>
            <a:off x="152400" y="1595735"/>
            <a:ext cx="785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+b3*log(A10_B99)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B419-EFDE-4948-B6A8-A00C19846C5A}"/>
              </a:ext>
            </a:extLst>
          </p:cNvPr>
          <p:cNvSpPr txBox="1"/>
          <p:nvPr/>
        </p:nvSpPr>
        <p:spPr>
          <a:xfrm>
            <a:off x="2139351" y="4977442"/>
            <a:ext cx="11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Fitting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D477F-A9DC-49EA-9981-9A2062376D68}"/>
              </a:ext>
            </a:extLst>
          </p:cNvPr>
          <p:cNvCxnSpPr/>
          <p:nvPr/>
        </p:nvCxnSpPr>
        <p:spPr>
          <a:xfrm>
            <a:off x="1061049" y="4925683"/>
            <a:ext cx="3605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A347A-0182-4984-8013-1C88B501E670}"/>
              </a:ext>
            </a:extLst>
          </p:cNvPr>
          <p:cNvCxnSpPr>
            <a:cxnSpLocks/>
          </p:cNvCxnSpPr>
          <p:nvPr/>
        </p:nvCxnSpPr>
        <p:spPr>
          <a:xfrm>
            <a:off x="4733027" y="4925683"/>
            <a:ext cx="2107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76026-0FCE-475C-86F9-576EDE04508F}"/>
              </a:ext>
            </a:extLst>
          </p:cNvPr>
          <p:cNvSpPr txBox="1"/>
          <p:nvPr/>
        </p:nvSpPr>
        <p:spPr>
          <a:xfrm>
            <a:off x="4666891" y="4963117"/>
            <a:ext cx="2499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Extrapolation based on controls</a:t>
            </a:r>
          </a:p>
        </p:txBody>
      </p:sp>
    </p:spTree>
    <p:extLst>
      <p:ext uri="{BB962C8B-B14F-4D97-AF65-F5344CB8AC3E}">
        <p14:creationId xmlns:p14="http://schemas.microsoft.com/office/powerpoint/2010/main" val="37243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BFEC-873F-4790-B5FF-2EFABF5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B59-5938-49D4-ACBF-C371808F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pneumonia and control is stable over time and only change is due to the vaccine</a:t>
            </a:r>
          </a:p>
          <a:p>
            <a:pPr lvl="1"/>
            <a:r>
              <a:rPr lang="en-US" dirty="0"/>
              <a:t>Violated if there is an intervention that influences the control</a:t>
            </a:r>
          </a:p>
          <a:p>
            <a:r>
              <a:rPr lang="en-US" dirty="0"/>
              <a:t>Assumes control disease shares important non-vaccine trends with pneumonia</a:t>
            </a:r>
          </a:p>
          <a:p>
            <a:r>
              <a:rPr lang="en-US" dirty="0"/>
              <a:t>Vaccine does not affect control</a:t>
            </a:r>
          </a:p>
        </p:txBody>
      </p:sp>
    </p:spTree>
    <p:extLst>
      <p:ext uri="{BB962C8B-B14F-4D97-AF65-F5344CB8AC3E}">
        <p14:creationId xmlns:p14="http://schemas.microsoft.com/office/powerpoint/2010/main" val="169948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A02-A96C-4F1C-A2D7-4496166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124200"/>
            <a:ext cx="10972800" cy="1143000"/>
          </a:xfrm>
        </p:spPr>
        <p:txBody>
          <a:bodyPr/>
          <a:lstStyle/>
          <a:p>
            <a:r>
              <a:rPr lang="en-US" dirty="0"/>
              <a:t>What is a good control for pneumonia?</a:t>
            </a:r>
          </a:p>
        </p:txBody>
      </p:sp>
    </p:spTree>
    <p:extLst>
      <p:ext uri="{BB962C8B-B14F-4D97-AF65-F5344CB8AC3E}">
        <p14:creationId xmlns:p14="http://schemas.microsoft.com/office/powerpoint/2010/main" val="306420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1"/>
            <a:ext cx="11887200" cy="4144963"/>
          </a:xfrm>
        </p:spPr>
        <p:txBody>
          <a:bodyPr/>
          <a:lstStyle/>
          <a:p>
            <a:r>
              <a:rPr lang="en-US" dirty="0"/>
              <a:t>Exclude any that could plausibly be influenced by the vaccine (e.g. pneumococcal/streptococcal septicemia)</a:t>
            </a:r>
          </a:p>
          <a:p>
            <a:r>
              <a:rPr lang="en-US" dirty="0"/>
              <a:t>Relationship should be stable over time (e.g. exclude diarrhea following </a:t>
            </a:r>
            <a:r>
              <a:rPr lang="en-US" dirty="0" err="1"/>
              <a:t>rotavax</a:t>
            </a:r>
            <a:r>
              <a:rPr lang="en-US" dirty="0"/>
              <a:t>)</a:t>
            </a:r>
          </a:p>
          <a:p>
            <a:r>
              <a:rPr lang="en-US" dirty="0"/>
              <a:t>Exclude covariates with sparse data (&lt;10 cases/month on average)</a:t>
            </a:r>
          </a:p>
        </p:txBody>
      </p:sp>
    </p:spTree>
    <p:extLst>
      <p:ext uri="{BB962C8B-B14F-4D97-AF65-F5344CB8AC3E}">
        <p14:creationId xmlns:p14="http://schemas.microsoft.com/office/powerpoint/2010/main" val="153040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Principles for selecting candidate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64" y="1981201"/>
            <a:ext cx="10675089" cy="41449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Exclude any that could plausibly be influenced by the vaccine (e.g. pneumococcal/streptococcal septicemia)</a:t>
            </a:r>
          </a:p>
          <a:p>
            <a:endParaRPr lang="en-US" sz="3200" dirty="0"/>
          </a:p>
          <a:p>
            <a:r>
              <a:rPr lang="en-US" sz="3200" dirty="0"/>
              <a:t>Relationship should be stable over time (e.g. exclude diarrhea following </a:t>
            </a:r>
            <a:r>
              <a:rPr lang="en-US" sz="3200" dirty="0" err="1"/>
              <a:t>rotavax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i="1" dirty="0"/>
              <a:t>(Exclude covariates with sparse data (&lt;10 cases/month on average))</a:t>
            </a:r>
          </a:p>
        </p:txBody>
      </p:sp>
    </p:spTree>
    <p:extLst>
      <p:ext uri="{BB962C8B-B14F-4D97-AF65-F5344CB8AC3E}">
        <p14:creationId xmlns:p14="http://schemas.microsoft.com/office/powerpoint/2010/main" val="92219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C402-3174-4A3A-A01D-974B279F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7230-DE78-4F4E-A225-CFA75A7A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challenges when using </a:t>
            </a:r>
            <a:r>
              <a:rPr lang="en-US" i="1" dirty="0"/>
              <a:t>administrative data </a:t>
            </a:r>
            <a:r>
              <a:rPr lang="en-US" dirty="0"/>
              <a:t>for surveillance</a:t>
            </a:r>
          </a:p>
          <a:p>
            <a:r>
              <a:rPr lang="en-US" dirty="0"/>
              <a:t>What are appropriate control time series and how can they be used?</a:t>
            </a:r>
          </a:p>
          <a:p>
            <a:r>
              <a:rPr lang="en-US" dirty="0"/>
              <a:t>The synthetic controls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1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Letting the data select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074" y="1690688"/>
            <a:ext cx="10272823" cy="4144963"/>
          </a:xfrm>
        </p:spPr>
        <p:txBody>
          <a:bodyPr>
            <a:normAutofit/>
          </a:bodyPr>
          <a:lstStyle/>
          <a:p>
            <a:r>
              <a:rPr lang="en-US" dirty="0"/>
              <a:t>Method developed by Google for website analytics (</a:t>
            </a:r>
            <a:r>
              <a:rPr lang="en-US" dirty="0" err="1"/>
              <a:t>Brodersen</a:t>
            </a:r>
            <a:r>
              <a:rPr lang="en-US" dirty="0"/>
              <a:t>)</a:t>
            </a:r>
          </a:p>
          <a:p>
            <a:r>
              <a:rPr lang="en-US" dirty="0"/>
              <a:t>Select large number of candidate controls </a:t>
            </a:r>
            <a:r>
              <a:rPr lang="en-US" i="1" dirty="0"/>
              <a:t>a priori</a:t>
            </a:r>
          </a:p>
          <a:p>
            <a:endParaRPr lang="en-US" i="1" dirty="0"/>
          </a:p>
          <a:p>
            <a:r>
              <a:rPr lang="en-US" dirty="0"/>
              <a:t>Use “automatic” Bayesian variable selection to give more or less weight to specific control diseases in the final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17C2F-FA58-499B-B131-EE2523FAFFD9}"/>
              </a:ext>
            </a:extLst>
          </p:cNvPr>
          <p:cNvSpPr txBox="1"/>
          <p:nvPr/>
        </p:nvSpPr>
        <p:spPr>
          <a:xfrm>
            <a:off x="381000" y="3408660"/>
            <a:ext cx="1083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Log(Pneumonia)=b0 +b1*sin12 +b2*cos12 +b3*control1+ b4*control2+ b5*control3…</a:t>
            </a:r>
          </a:p>
        </p:txBody>
      </p:sp>
    </p:spTree>
    <p:extLst>
      <p:ext uri="{BB962C8B-B14F-4D97-AF65-F5344CB8AC3E}">
        <p14:creationId xmlns:p14="http://schemas.microsoft.com/office/powerpoint/2010/main" val="88040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6885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synthetic controls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367"/>
          <a:stretch/>
        </p:blipFill>
        <p:spPr>
          <a:xfrm>
            <a:off x="2088161" y="2895600"/>
            <a:ext cx="4320000" cy="30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60" b="12367"/>
          <a:stretch/>
        </p:blipFill>
        <p:spPr>
          <a:xfrm>
            <a:off x="7239000" y="2895600"/>
            <a:ext cx="4036641" cy="30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43" y="1522913"/>
            <a:ext cx="320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srgbClr val="008EF9"/>
                </a:solidFill>
              </a:rPr>
              <a:t>Outcome 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(all-cause pneumonia hospitalizations)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ICD-10: J12-18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24800" y="1522913"/>
            <a:ext cx="2859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Control diseases</a:t>
            </a:r>
          </a:p>
          <a:p>
            <a:pPr algn="ctr" defTabSz="457200"/>
            <a:r>
              <a:rPr kumimoji="1" lang="en-US" sz="2400" b="1" dirty="0">
                <a:solidFill>
                  <a:prstClr val="black"/>
                </a:solidFill>
              </a:rPr>
              <a:t>Various ICD-10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6241" y="6550223"/>
            <a:ext cx="3728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400" dirty="0">
                <a:solidFill>
                  <a:prstClr val="black"/>
                </a:solidFill>
              </a:rPr>
              <a:t>(Children &lt;12 </a:t>
            </a:r>
            <a:r>
              <a:rPr kumimoji="1" lang="en-US" sz="1400" dirty="0" err="1">
                <a:solidFill>
                  <a:prstClr val="black"/>
                </a:solidFill>
              </a:rPr>
              <a:t>mo</a:t>
            </a:r>
            <a:r>
              <a:rPr kumimoji="1" lang="en-US" sz="1400" dirty="0">
                <a:solidFill>
                  <a:prstClr val="black"/>
                </a:solidFill>
              </a:rPr>
              <a:t> in Brazil is used as an example)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8681" y="35850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>
                <a:solidFill>
                  <a:prstClr val="black"/>
                </a:solidFill>
              </a:rPr>
              <a:t>34 diseases</a:t>
            </a:r>
          </a:p>
        </p:txBody>
      </p:sp>
    </p:spTree>
    <p:extLst>
      <p:ext uri="{BB962C8B-B14F-4D97-AF65-F5344CB8AC3E}">
        <p14:creationId xmlns:p14="http://schemas.microsoft.com/office/powerpoint/2010/main" val="1334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7C08-3BDA-4F62-8C27-012F125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synthetic controls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73AC-38D1-489B-B9AD-78FF8D3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21" y="1845722"/>
            <a:ext cx="1121982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r>
              <a:rPr lang="en-US" dirty="0"/>
              <a:t> regression model to </a:t>
            </a:r>
            <a:r>
              <a:rPr lang="en-US" b="1" dirty="0"/>
              <a:t>pre-vaccine </a:t>
            </a:r>
            <a:r>
              <a:rPr lang="en-US" dirty="0"/>
              <a:t>data only</a:t>
            </a:r>
          </a:p>
          <a:p>
            <a:pPr lvl="1"/>
            <a:r>
              <a:rPr lang="en-US" dirty="0"/>
              <a:t>Test different control variables alone or in combination</a:t>
            </a:r>
          </a:p>
          <a:p>
            <a:pPr lvl="1"/>
            <a:r>
              <a:rPr lang="en-US" dirty="0"/>
              <a:t>In forward or backward variable selection, you would drop less important variables</a:t>
            </a:r>
          </a:p>
          <a:p>
            <a:pPr lvl="1"/>
            <a:r>
              <a:rPr lang="en-US" dirty="0"/>
              <a:t>With this approach (Bayesian variable selection), you never drop any variables, you just give them more weight</a:t>
            </a:r>
          </a:p>
          <a:p>
            <a:r>
              <a:rPr lang="en-US" dirty="0"/>
              <a:t>Gives you a regression model with a set of controls that do the best job at explaining trends in pneumonia pre-PCV</a:t>
            </a:r>
          </a:p>
          <a:p>
            <a:r>
              <a:rPr lang="en-US" b="1" dirty="0">
                <a:solidFill>
                  <a:srgbClr val="FF0000"/>
                </a:solidFill>
              </a:rPr>
              <a:t>Extrapolate</a:t>
            </a:r>
            <a:r>
              <a:rPr lang="en-US" dirty="0"/>
              <a:t> to post-PCV period based on changes in the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7022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22636"/>
            <a:ext cx="9783991" cy="248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82832"/>
            <a:ext cx="2971800" cy="100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0" y="6488668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Brodersen</a:t>
            </a:r>
            <a:r>
              <a:rPr lang="en-US" dirty="0"/>
              <a:t> et al. Annals of Applied Statistics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01000" y="3429000"/>
            <a:ext cx="0" cy="5334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990600"/>
            <a:ext cx="2971800" cy="100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0" y="6488668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Brodersen</a:t>
            </a:r>
            <a:r>
              <a:rPr lang="en-US" dirty="0"/>
              <a:t> et al. Annals of Applied Statistics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17562"/>
            <a:ext cx="7044750" cy="1779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962400"/>
            <a:ext cx="7086600" cy="21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68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synthetic control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-228600" y="2286000"/>
            <a:ext cx="12268200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		Log(pneumonia </a:t>
            </a:r>
            <a:r>
              <a:rPr lang="en-US" sz="2000" dirty="0" err="1"/>
              <a:t>cases_t</a:t>
            </a:r>
            <a:r>
              <a:rPr lang="en-US" sz="2000" dirty="0"/>
              <a:t>)=b0+ </a:t>
            </a:r>
            <a:r>
              <a:rPr lang="en-US" sz="2000" dirty="0">
                <a:solidFill>
                  <a:srgbClr val="7030A0"/>
                </a:solidFill>
              </a:rPr>
              <a:t>sum(</a:t>
            </a:r>
            <a:r>
              <a:rPr lang="en-US" sz="2000" dirty="0" err="1">
                <a:solidFill>
                  <a:srgbClr val="7030A0"/>
                </a:solidFill>
              </a:rPr>
              <a:t>incl_i</a:t>
            </a:r>
            <a:r>
              <a:rPr lang="en-US" sz="2000" dirty="0">
                <a:solidFill>
                  <a:srgbClr val="7030A0"/>
                </a:solidFill>
              </a:rPr>
              <a:t>*</a:t>
            </a:r>
            <a:r>
              <a:rPr lang="en-US" sz="2000" dirty="0" err="1">
                <a:solidFill>
                  <a:srgbClr val="7030A0"/>
                </a:solidFill>
              </a:rPr>
              <a:t>b_i</a:t>
            </a:r>
            <a:r>
              <a:rPr lang="en-US" sz="2000" dirty="0">
                <a:solidFill>
                  <a:srgbClr val="7030A0"/>
                </a:solidFill>
              </a:rPr>
              <a:t>*log(</a:t>
            </a:r>
            <a:r>
              <a:rPr lang="en-US" sz="2000" dirty="0" err="1">
                <a:solidFill>
                  <a:srgbClr val="7030A0"/>
                </a:solidFill>
              </a:rPr>
              <a:t>control_i_t</a:t>
            </a:r>
            <a:r>
              <a:rPr lang="en-US" sz="2000" dirty="0">
                <a:solidFill>
                  <a:srgbClr val="7030A0"/>
                </a:solidFill>
              </a:rPr>
              <a:t>)) </a:t>
            </a:r>
            <a:r>
              <a:rPr lang="en-US" sz="2000" dirty="0"/>
              <a:t>+ </a:t>
            </a:r>
            <a:r>
              <a:rPr lang="en-US" sz="2000" dirty="0">
                <a:solidFill>
                  <a:srgbClr val="FF0000"/>
                </a:solidFill>
              </a:rPr>
              <a:t>sum(</a:t>
            </a:r>
            <a:r>
              <a:rPr lang="en-US" sz="2000" dirty="0" err="1">
                <a:solidFill>
                  <a:srgbClr val="FF0000"/>
                </a:solidFill>
              </a:rPr>
              <a:t>c_k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season_k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763000" y="2743200"/>
            <a:ext cx="685800" cy="88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05800" y="3601683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Monthly dummies to control for</a:t>
            </a:r>
          </a:p>
          <a:p>
            <a:r>
              <a:rPr lang="en-US" dirty="0">
                <a:solidFill>
                  <a:srgbClr val="FF0000"/>
                </a:solidFill>
              </a:rPr>
              <a:t>Seasonality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100" y="3350567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 series for candidate control disease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934200" y="2704281"/>
            <a:ext cx="76200" cy="6281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9600" y="3276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Binary inclusion indicator for control series </a:t>
            </a:r>
            <a:r>
              <a:rPr lang="en-US" i="1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49958" y="2743200"/>
            <a:ext cx="924420" cy="673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91000" y="4550896"/>
            <a:ext cx="304800" cy="40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71120" y="5026967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“Spike and slab” prior for </a:t>
            </a:r>
            <a:r>
              <a:rPr lang="en-US" dirty="0" err="1"/>
              <a:t>incl_i</a:t>
            </a:r>
            <a:r>
              <a:rPr lang="en-US" dirty="0"/>
              <a:t>*</a:t>
            </a:r>
            <a:r>
              <a:rPr lang="en-US" dirty="0" err="1"/>
              <a:t>b_i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71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14400"/>
            <a:ext cx="2819400" cy="1512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5" y="2678015"/>
            <a:ext cx="2819400" cy="15129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870418"/>
            <a:ext cx="2819400" cy="15129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441240"/>
            <a:ext cx="4810125" cy="25812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24600" y="1371600"/>
            <a:ext cx="545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 (and forecasts) include the </a:t>
            </a:r>
            <a:r>
              <a:rPr lang="en-US" dirty="0">
                <a:solidFill>
                  <a:srgbClr val="7030A0"/>
                </a:solidFill>
              </a:rPr>
              <a:t>synthetic control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seasonal variations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random changes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2511" y="799802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pneumonia time series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5584" y="254198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Potential control variables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6862" y="4501086"/>
            <a:ext cx="2667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Controls are weighted based on similarities to pneumonia pre-PCV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14800" y="4648200"/>
            <a:ext cx="1828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Left-Right 1"/>
          <p:cNvSpPr/>
          <p:nvPr/>
        </p:nvSpPr>
        <p:spPr>
          <a:xfrm>
            <a:off x="6751815" y="4114800"/>
            <a:ext cx="239218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period</a:t>
            </a:r>
          </a:p>
        </p:txBody>
      </p:sp>
      <p:sp>
        <p:nvSpPr>
          <p:cNvPr id="13" name="Arrow: Left-Right 12"/>
          <p:cNvSpPr/>
          <p:nvPr/>
        </p:nvSpPr>
        <p:spPr>
          <a:xfrm>
            <a:off x="9169755" y="4114800"/>
            <a:ext cx="1650645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69755" y="3200400"/>
            <a:ext cx="1888770" cy="9906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9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Pneumonia in Brazil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8256" y="3947871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12-23 months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6467475" cy="3095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049" y="4639459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-0% (-12%,+14%)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6816" y="321011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-25% (-33%,-16%)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0639" y="4666757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+21% (+13%,+30%)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2783" y="3201044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-23% (-30%,-16%)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163" y="21127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0400" y="20233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3163" y="37090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0935" y="37238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9768" y="1801657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only for non-respiratory hospitalizations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53195" y="1780773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Adjust for synthetic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206" y="5690583"/>
            <a:ext cx="1201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-Synthetic controls do not affect estimates for &lt;12month old children (no hidden biases detected)</a:t>
            </a:r>
          </a:p>
          <a:p>
            <a:r>
              <a:rPr lang="en-US" dirty="0"/>
              <a:t>-In adults &gt;80, without synthetic control, would estimates a 21% increase, with synthetic control, no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0400" y="1780773"/>
            <a:ext cx="3399846" cy="3781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70537" y="2910824"/>
            <a:ext cx="13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&lt;12 months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8712" y="4132537"/>
            <a:ext cx="108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80+ years</a:t>
            </a:r>
          </a:p>
        </p:txBody>
      </p:sp>
    </p:spTree>
    <p:extLst>
      <p:ext uri="{BB962C8B-B14F-4D97-AF65-F5344CB8AC3E}">
        <p14:creationId xmlns:p14="http://schemas.microsoft.com/office/powerpoint/2010/main" val="34111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of declines in five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71800"/>
            <a:ext cx="8764005" cy="26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PCVs against outcomes of varying specificity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783" r="49818" b="51017"/>
          <a:stretch/>
        </p:blipFill>
        <p:spPr>
          <a:xfrm>
            <a:off x="6400800" y="2590800"/>
            <a:ext cx="5638800" cy="3083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889" t="62977" b="10783"/>
          <a:stretch/>
        </p:blipFill>
        <p:spPr>
          <a:xfrm>
            <a:off x="533400" y="5562600"/>
            <a:ext cx="3505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182" t="6513" b="51018"/>
          <a:stretch/>
        </p:blipFill>
        <p:spPr>
          <a:xfrm>
            <a:off x="581506" y="2667000"/>
            <a:ext cx="5298594" cy="2869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4540" y="2228502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trend adjustment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22214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control</a:t>
            </a:r>
          </a:p>
        </p:txBody>
      </p:sp>
    </p:spTree>
    <p:extLst>
      <p:ext uri="{BB962C8B-B14F-4D97-AF65-F5344CB8AC3E}">
        <p14:creationId xmlns:p14="http://schemas.microsoft.com/office/powerpoint/2010/main" val="7710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7BD7-EB0A-42CC-9884-A47B2882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surveillance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DC53E-8B7C-44E4-A223-D5158A71AEFF}"/>
              </a:ext>
            </a:extLst>
          </p:cNvPr>
          <p:cNvSpPr txBox="1"/>
          <p:nvPr/>
        </p:nvSpPr>
        <p:spPr>
          <a:xfrm>
            <a:off x="327471" y="2438400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Active, population-based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DA1E1-E744-4520-9838-DCCA21D2B0BB}"/>
              </a:ext>
            </a:extLst>
          </p:cNvPr>
          <p:cNvSpPr txBox="1"/>
          <p:nvPr/>
        </p:nvSpPr>
        <p:spPr>
          <a:xfrm>
            <a:off x="8001000" y="2422545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Passive administrative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FBE43-4A65-4EF3-94E7-FD1B0C0EC520}"/>
              </a:ext>
            </a:extLst>
          </p:cNvPr>
          <p:cNvSpPr txBox="1"/>
          <p:nvPr/>
        </p:nvSpPr>
        <p:spPr>
          <a:xfrm>
            <a:off x="914400" y="2971800"/>
            <a:ext cx="3736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High-quality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Costly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Requires large teams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Good information on denominators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8CEA5-A99A-40CF-BAF4-E70BF1586E14}"/>
              </a:ext>
            </a:extLst>
          </p:cNvPr>
          <p:cNvSpPr txBox="1"/>
          <p:nvPr/>
        </p:nvSpPr>
        <p:spPr>
          <a:xfrm>
            <a:off x="8534400" y="2946400"/>
            <a:ext cx="3506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quality</a:t>
            </a:r>
          </a:p>
          <a:p>
            <a:r>
              <a:rPr lang="en-US" dirty="0">
                <a:solidFill>
                  <a:srgbClr val="FF0000"/>
                </a:solidFill>
              </a:rPr>
              <a:t>Cheap</a:t>
            </a:r>
          </a:p>
          <a:p>
            <a:r>
              <a:rPr lang="en-US" dirty="0">
                <a:solidFill>
                  <a:srgbClr val="FF0000"/>
                </a:solidFill>
              </a:rPr>
              <a:t>Timely</a:t>
            </a:r>
          </a:p>
          <a:p>
            <a:r>
              <a:rPr lang="en-US" dirty="0">
                <a:solidFill>
                  <a:srgbClr val="FF0000"/>
                </a:solidFill>
              </a:rPr>
              <a:t>Denominator sometimes unclear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6CD4B-3A57-407F-8F7B-2E8307E8ABBC}"/>
              </a:ext>
            </a:extLst>
          </p:cNvPr>
          <p:cNvSpPr txBox="1"/>
          <p:nvPr/>
        </p:nvSpPr>
        <p:spPr>
          <a:xfrm>
            <a:off x="914400" y="496193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The Gambia DHSS, US ABCs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41AB2-8F86-4206-9F7A-9EE475B75499}"/>
              </a:ext>
            </a:extLst>
          </p:cNvPr>
          <p:cNvSpPr txBox="1"/>
          <p:nvPr/>
        </p:nvSpPr>
        <p:spPr>
          <a:xfrm>
            <a:off x="8061960" y="496193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Chilean, Brazilian hospital discharge databases</a:t>
            </a:r>
          </a:p>
        </p:txBody>
      </p:sp>
    </p:spTree>
    <p:extLst>
      <p:ext uri="{BB962C8B-B14F-4D97-AF65-F5344CB8AC3E}">
        <p14:creationId xmlns:p14="http://schemas.microsoft.com/office/powerpoint/2010/main" val="251708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64CA-4636-46E0-B6C4-61FC0225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 analyses that are good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95E6-DB6E-427D-B582-7B0400D6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11557000" cy="4144963"/>
          </a:xfrm>
        </p:spPr>
        <p:txBody>
          <a:bodyPr/>
          <a:lstStyle/>
          <a:p>
            <a:r>
              <a:rPr lang="en-US" dirty="0"/>
              <a:t>If have 6 years of pre-vaccine data, fit model to first 5 years, estimate “rate ratio” for 5</a:t>
            </a:r>
            <a:r>
              <a:rPr lang="en-US" baseline="30000" dirty="0"/>
              <a:t>th</a:t>
            </a:r>
            <a:r>
              <a:rPr lang="en-US" dirty="0"/>
              <a:t> year</a:t>
            </a:r>
          </a:p>
          <a:p>
            <a:pPr lvl="1"/>
            <a:r>
              <a:rPr lang="en-US" dirty="0"/>
              <a:t>Should be ~1</a:t>
            </a:r>
          </a:p>
          <a:p>
            <a:r>
              <a:rPr lang="en-US" dirty="0"/>
              <a:t>Try dropping top 1,2,3 control variables; see if estimates change</a:t>
            </a:r>
          </a:p>
        </p:txBody>
      </p:sp>
    </p:spTree>
    <p:extLst>
      <p:ext uri="{BB962C8B-B14F-4D97-AF65-F5344CB8AC3E}">
        <p14:creationId xmlns:p14="http://schemas.microsoft.com/office/powerpoint/2010/main" val="3261852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Synthetic Controls: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10871200" cy="474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flexible and robust approach to estimate vaccine impact </a:t>
            </a:r>
          </a:p>
          <a:p>
            <a:endParaRPr lang="en-US" sz="1100" dirty="0"/>
          </a:p>
          <a:p>
            <a:r>
              <a:rPr lang="en-US" dirty="0"/>
              <a:t>2 strong assumptions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None of the controls are influenced by the vaccine </a:t>
            </a:r>
          </a:p>
          <a:p>
            <a:pPr lvl="1">
              <a:buFont typeface="Helvetica" charset="0"/>
              <a:buChar char="-"/>
            </a:pPr>
            <a:r>
              <a:rPr lang="en-US" sz="2800" dirty="0"/>
              <a:t>The relationship between pneumonia and the controls does not change over time </a:t>
            </a:r>
          </a:p>
          <a:p>
            <a:pPr lvl="1"/>
            <a:endParaRPr lang="en-US" sz="1100" dirty="0"/>
          </a:p>
          <a:p>
            <a:r>
              <a:rPr lang="en-US" dirty="0"/>
              <a:t>Modifications needed for optimal use in small populations</a:t>
            </a:r>
          </a:p>
          <a:p>
            <a:endParaRPr lang="en-US" sz="100" dirty="0"/>
          </a:p>
          <a:p>
            <a:r>
              <a:rPr lang="en-US" dirty="0"/>
              <a:t>Doesn’t guarantee you will detect/adjust for all confounding, but it </a:t>
            </a:r>
            <a:r>
              <a:rPr lang="en-US" u="sng" dirty="0"/>
              <a:t>increases the chances of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0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0A03D-3421-421F-B6DC-3D0907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2275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if we can’t </a:t>
            </a:r>
            <a:r>
              <a:rPr lang="en-US"/>
              <a:t>identify appropriate controls </a:t>
            </a:r>
            <a:r>
              <a:rPr lang="en-US" dirty="0"/>
              <a:t>because the data are too noisy?</a:t>
            </a:r>
          </a:p>
        </p:txBody>
      </p:sp>
    </p:spTree>
    <p:extLst>
      <p:ext uri="{BB962C8B-B14F-4D97-AF65-F5344CB8AC3E}">
        <p14:creationId xmlns:p14="http://schemas.microsoft.com/office/powerpoint/2010/main" val="343619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64" y="377743"/>
            <a:ext cx="10515600" cy="883390"/>
          </a:xfrm>
        </p:spPr>
        <p:txBody>
          <a:bodyPr>
            <a:normAutofit/>
          </a:bodyPr>
          <a:lstStyle/>
          <a:p>
            <a:r>
              <a:rPr lang="en-US" sz="3200" dirty="0"/>
              <a:t>Issues with </a:t>
            </a:r>
            <a:r>
              <a:rPr lang="en-US" sz="3200" b="1" dirty="0">
                <a:solidFill>
                  <a:srgbClr val="FF0000"/>
                </a:solidFill>
              </a:rPr>
              <a:t>Sparse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83" y="1592597"/>
            <a:ext cx="3823861" cy="1704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Hard to assess correlations between the outcome and control diseases when data are </a:t>
            </a:r>
            <a:r>
              <a:rPr lang="en-US" sz="2600" dirty="0">
                <a:solidFill>
                  <a:srgbClr val="FF0000"/>
                </a:solidFill>
              </a:rPr>
              <a:t>noisy </a:t>
            </a:r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  <a:p>
            <a:pPr marL="457200" lvl="1" indent="0" algn="ctr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97" b="10477"/>
          <a:stretch/>
        </p:blipFill>
        <p:spPr>
          <a:xfrm>
            <a:off x="5554986" y="4015252"/>
            <a:ext cx="3146440" cy="2610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959" b="11208"/>
          <a:stretch/>
        </p:blipFill>
        <p:spPr>
          <a:xfrm>
            <a:off x="8794586" y="4036558"/>
            <a:ext cx="3091227" cy="258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64" b="11064"/>
          <a:stretch/>
        </p:blipFill>
        <p:spPr>
          <a:xfrm>
            <a:off x="5554986" y="1168178"/>
            <a:ext cx="3105421" cy="2561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064"/>
          <a:stretch/>
        </p:blipFill>
        <p:spPr>
          <a:xfrm>
            <a:off x="8563380" y="1168178"/>
            <a:ext cx="3281417" cy="2561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9645" y="1110107"/>
            <a:ext cx="116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National: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344" y="4054414"/>
            <a:ext cx="700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b="1" dirty="0">
                <a:solidFill>
                  <a:srgbClr val="3A6BB4"/>
                </a:solidFill>
              </a:rPr>
              <a:t>What if we only observe 0.25% of cases? (</a:t>
            </a:r>
            <a:r>
              <a:rPr kumimoji="1" lang="en-US" sz="2000" b="1" dirty="0" err="1">
                <a:solidFill>
                  <a:srgbClr val="3A6BB4"/>
                </a:solidFill>
              </a:rPr>
              <a:t>ie</a:t>
            </a:r>
            <a:r>
              <a:rPr kumimoji="1" lang="en-US" sz="2000" b="1" dirty="0">
                <a:solidFill>
                  <a:srgbClr val="3A6BB4"/>
                </a:solidFill>
              </a:rPr>
              <a:t> small state in Brazil)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4125" y="168936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2681" y="4549439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 dirty="0">
                <a:solidFill>
                  <a:prstClr val="black"/>
                </a:solidFill>
              </a:rPr>
              <a:t>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7328" y="168936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4347" y="4549439"/>
            <a:ext cx="8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 b="1">
                <a:solidFill>
                  <a:prstClr val="black"/>
                </a:solidFill>
              </a:rPr>
              <a:t>Controls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23833" y="135081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1600">
                <a:solidFill>
                  <a:srgbClr val="FF0000"/>
                </a:solidFill>
              </a:rPr>
              <a:t>PCV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24400" y="987150"/>
            <a:ext cx="7318430" cy="5855610"/>
          </a:xfrm>
          <a:prstGeom prst="roundRect">
            <a:avLst>
              <a:gd name="adj" fmla="val 6104"/>
            </a:avLst>
          </a:prstGeom>
          <a:noFill/>
          <a:ln w="28575">
            <a:solidFill>
              <a:srgbClr val="FFCC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8422085" y="2542859"/>
            <a:ext cx="555614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8432301" y="5331147"/>
            <a:ext cx="490025" cy="381259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8FC9-DFCC-434C-B82C-BD6800F6AB06}"/>
              </a:ext>
            </a:extLst>
          </p:cNvPr>
          <p:cNvSpPr/>
          <p:nvPr/>
        </p:nvSpPr>
        <p:spPr>
          <a:xfrm>
            <a:off x="347483" y="4092060"/>
            <a:ext cx="38238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SC model </a:t>
            </a:r>
            <a:r>
              <a:rPr lang="en-US" sz="2800" dirty="0">
                <a:solidFill>
                  <a:srgbClr val="FF0000"/>
                </a:solidFill>
              </a:rPr>
              <a:t>fails to select appropriate control disease(s)</a:t>
            </a:r>
            <a:r>
              <a:rPr lang="en-US" sz="2800" dirty="0"/>
              <a:t> and generates unreliable prediction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569D5E0-78EB-41C9-BAA2-F4CB0BA8DC9D}"/>
              </a:ext>
            </a:extLst>
          </p:cNvPr>
          <p:cNvSpPr/>
          <p:nvPr/>
        </p:nvSpPr>
        <p:spPr>
          <a:xfrm>
            <a:off x="1950237" y="3388700"/>
            <a:ext cx="618352" cy="582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4634" y="2315011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01027" y="5182105"/>
            <a:ext cx="1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No. of cases (standardized, log)</a:t>
            </a:r>
          </a:p>
        </p:txBody>
      </p:sp>
    </p:spTree>
    <p:extLst>
      <p:ext uri="{BB962C8B-B14F-4D97-AF65-F5344CB8AC3E}">
        <p14:creationId xmlns:p14="http://schemas.microsoft.com/office/powerpoint/2010/main" val="5286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 animBg="1"/>
      <p:bldP spid="4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1911"/>
            <a:ext cx="11784281" cy="1036058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hospitalization datasets, 80+ </a:t>
            </a:r>
            <a:r>
              <a:rPr lang="en-US" sz="3200" dirty="0" err="1"/>
              <a:t>yo</a:t>
            </a:r>
            <a:r>
              <a:rPr lang="en-US" sz="3200" dirty="0"/>
              <a:t> in Brazil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5071249" y="3109363"/>
            <a:ext cx="6685322" cy="937344"/>
          </a:xfrm>
          <a:prstGeom prst="wedgeRectCallout">
            <a:avLst>
              <a:gd name="adj1" fmla="val -66499"/>
              <a:gd name="adj2" fmla="val 958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srgbClr val="FF0000"/>
                </a:solidFill>
              </a:rPr>
              <a:t>Red dashed line:</a:t>
            </a:r>
            <a:r>
              <a:rPr kumimoji="1" lang="en-US" sz="2400" dirty="0">
                <a:solidFill>
                  <a:prstClr val="black"/>
                </a:solidFill>
              </a:rPr>
              <a:t> RR = 0.95 (national estimate)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kumimoji="1" lang="en-US" sz="2400" b="1" dirty="0">
                <a:solidFill>
                  <a:prstClr val="black"/>
                </a:solidFill>
              </a:rPr>
              <a:t>Black line: </a:t>
            </a:r>
            <a:r>
              <a:rPr kumimoji="1" lang="en-US" sz="2400" dirty="0">
                <a:solidFill>
                  <a:prstClr val="black"/>
                </a:solidFill>
              </a:rPr>
              <a:t>RR = 1</a:t>
            </a:r>
          </a:p>
        </p:txBody>
      </p:sp>
    </p:spTree>
    <p:extLst>
      <p:ext uri="{BB962C8B-B14F-4D97-AF65-F5344CB8AC3E}">
        <p14:creationId xmlns:p14="http://schemas.microsoft.com/office/powerpoint/2010/main" val="1227879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" y="2560186"/>
            <a:ext cx="3960000" cy="39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8173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02747" y="4078879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 dirty="0">
                <a:solidFill>
                  <a:prstClr val="black"/>
                </a:solidFill>
              </a:rPr>
              <a:t>100 down </a:t>
            </a:r>
            <a:r>
              <a:rPr kumimoji="1" lang="en-US" sz="2000">
                <a:solidFill>
                  <a:prstClr val="black"/>
                </a:solidFill>
              </a:rPr>
              <a:t>sampled datasets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8649" y="2010171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1%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53253" y="2010170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0.25%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073391" y="122367"/>
            <a:ext cx="5043831" cy="1308184"/>
          </a:xfrm>
          <a:prstGeom prst="wedgeRectCallout">
            <a:avLst>
              <a:gd name="adj1" fmla="val -3410"/>
              <a:gd name="adj2" fmla="val 8639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sz="2400" dirty="0">
                <a:solidFill>
                  <a:prstClr val="black"/>
                </a:solidFill>
              </a:rPr>
              <a:t>Not only CIs became wider but also RRs were biased away from the null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021" y="2560186"/>
            <a:ext cx="3960000" cy="39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748" y="2560186"/>
            <a:ext cx="3960000" cy="396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6740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95307" y="639093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000">
                <a:solidFill>
                  <a:prstClr val="black"/>
                </a:solidFill>
              </a:rPr>
              <a:t>RR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191" y="2010172"/>
            <a:ext cx="349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sz="2400" dirty="0">
                <a:solidFill>
                  <a:srgbClr val="3A6BB4"/>
                </a:solidFill>
              </a:rPr>
              <a:t>Down sampling rate = 10%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191" y="1138177"/>
            <a:ext cx="4689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sz="2800" dirty="0">
                <a:solidFill>
                  <a:prstClr val="black"/>
                </a:solidFill>
              </a:rPr>
              <a:t>National estimate of RR =</a:t>
            </a:r>
            <a:r>
              <a:rPr kumimoji="1" lang="en-US" sz="2800" b="1" dirty="0">
                <a:solidFill>
                  <a:srgbClr val="FF0000"/>
                </a:solidFill>
              </a:rPr>
              <a:t> 0.95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 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pPr defTabSz="457200"/>
            <a:r>
              <a:rPr kumimoji="1" lang="en-US" altLang="ja-JP" sz="2000" dirty="0">
                <a:solidFill>
                  <a:prstClr val="black"/>
                </a:solidFill>
              </a:rPr>
              <a:t>(represented by red dashed lines below)</a:t>
            </a:r>
            <a:endParaRPr kumimoji="1" lang="en-US" sz="2000" dirty="0">
              <a:solidFill>
                <a:prstClr val="black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612452"/>
            <a:ext cx="10515600" cy="725993"/>
          </a:xfrm>
        </p:spPr>
        <p:txBody>
          <a:bodyPr>
            <a:normAutofit/>
          </a:bodyPr>
          <a:lstStyle/>
          <a:p>
            <a:r>
              <a:rPr lang="en-US" sz="3200" dirty="0"/>
              <a:t>RRs from 100 down-sampled datasets</a:t>
            </a:r>
          </a:p>
        </p:txBody>
      </p:sp>
    </p:spTree>
    <p:extLst>
      <p:ext uri="{BB962C8B-B14F-4D97-AF65-F5344CB8AC3E}">
        <p14:creationId xmlns:p14="http://schemas.microsoft.com/office/powerpoint/2010/main" val="1968331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91873-70AD-4286-BFDD-BB59F905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75B6"/>
                </a:solidFill>
              </a:rPr>
              <a:t>Solution:</a:t>
            </a:r>
            <a:r>
              <a:rPr lang="en-US" dirty="0"/>
              <a:t> smooth the control diseases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3"/>
          <a:stretch/>
        </p:blipFill>
        <p:spPr>
          <a:xfrm>
            <a:off x="736468" y="1525960"/>
            <a:ext cx="7823865" cy="504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31939-9D8E-4703-9326-64C5A57A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3" t="76688" r="29764"/>
          <a:stretch/>
        </p:blipFill>
        <p:spPr>
          <a:xfrm>
            <a:off x="8705578" y="2477542"/>
            <a:ext cx="2446341" cy="15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7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704229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469364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2023" y="1011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 idx="4294967295"/>
          </p:nvPr>
        </p:nvSpPr>
        <p:spPr>
          <a:xfrm>
            <a:off x="106621" y="539006"/>
            <a:ext cx="10710862" cy="615950"/>
          </a:xfrm>
        </p:spPr>
        <p:txBody>
          <a:bodyPr>
            <a:noAutofit/>
          </a:bodyPr>
          <a:lstStyle/>
          <a:p>
            <a:r>
              <a:rPr lang="en-US" sz="3200" dirty="0"/>
              <a:t>Sparse Approach</a:t>
            </a:r>
          </a:p>
        </p:txBody>
      </p:sp>
    </p:spTree>
    <p:extLst>
      <p:ext uri="{BB962C8B-B14F-4D97-AF65-F5344CB8AC3E}">
        <p14:creationId xmlns:p14="http://schemas.microsoft.com/office/powerpoint/2010/main" val="998866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41630" y="990767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8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1DAD-F695-49CC-9E6A-2AEAABFE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‘administrative’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F8C5-CDA0-4A7E-86C2-EE3F1F9CF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collected </a:t>
            </a:r>
            <a:r>
              <a:rPr lang="en-US" i="1" dirty="0"/>
              <a:t>routinely</a:t>
            </a:r>
            <a:r>
              <a:rPr lang="en-US" dirty="0"/>
              <a:t> as part of healthcare delivery</a:t>
            </a:r>
          </a:p>
          <a:p>
            <a:r>
              <a:rPr lang="en-US" dirty="0"/>
              <a:t>Often for billing purposes or enumeration of official statistics</a:t>
            </a:r>
          </a:p>
          <a:p>
            <a:r>
              <a:rPr lang="en-US" dirty="0"/>
              <a:t>Available in a standardized </a:t>
            </a:r>
            <a:r>
              <a:rPr lang="en-US" i="1" dirty="0"/>
              <a:t>electronic</a:t>
            </a:r>
            <a:r>
              <a:rPr lang="en-US" dirty="0"/>
              <a:t> format</a:t>
            </a:r>
          </a:p>
          <a:p>
            <a:endParaRPr lang="en-US" dirty="0"/>
          </a:p>
          <a:p>
            <a:r>
              <a:rPr lang="en-US" dirty="0"/>
              <a:t>Paper log books and discharge registers are also ‘administrative’ data, but we won’t cover that today…</a:t>
            </a:r>
          </a:p>
        </p:txBody>
      </p:sp>
    </p:spTree>
    <p:extLst>
      <p:ext uri="{BB962C8B-B14F-4D97-AF65-F5344CB8AC3E}">
        <p14:creationId xmlns:p14="http://schemas.microsoft.com/office/powerpoint/2010/main" val="311495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709229"/>
            <a:ext cx="1678862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4" y="1706248"/>
            <a:ext cx="1678862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5" y="3265999"/>
            <a:ext cx="1678863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3235887"/>
            <a:ext cx="167886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" y="5588576"/>
            <a:ext cx="1678862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512" y="5569417"/>
            <a:ext cx="1678862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495" y="1709229"/>
            <a:ext cx="1678863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494" y="3250943"/>
            <a:ext cx="1678863" cy="10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6494" y="5569417"/>
            <a:ext cx="1678862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477" y="1709229"/>
            <a:ext cx="167886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476" y="3265999"/>
            <a:ext cx="167886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6476" y="5588576"/>
            <a:ext cx="1678862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21" y="1339338"/>
            <a:ext cx="24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 disease (I00_99)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21" y="2917411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(A41)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21" y="5200085"/>
            <a:ext cx="28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disease (G00_99_SY)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199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4310" y="449306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/>
              <a:t>…</a:t>
            </a:r>
            <a:endParaRPr lang="en-US" sz="36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2116687" y="1806080"/>
            <a:ext cx="495653" cy="71966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2116687" y="3401116"/>
            <a:ext cx="495653" cy="71966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2116686" y="5672982"/>
            <a:ext cx="495653" cy="71967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63875" y="1341922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41630" y="133860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352D5"/>
                </a:solidFill>
              </a:rPr>
              <a:t>Seasonality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7660" y="1333935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Remainder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75645" y="777186"/>
            <a:ext cx="2586670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000" b="1">
                <a:solidFill>
                  <a:srgbClr val="FF0000"/>
                </a:solidFill>
              </a:rPr>
              <a:t>: Decomposition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70795" y="1333935"/>
            <a:ext cx="1711843" cy="5434510"/>
          </a:xfrm>
          <a:prstGeom prst="roundRect">
            <a:avLst>
              <a:gd name="adj" fmla="val 824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294169" y="129459"/>
            <a:ext cx="495653" cy="411049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 rotWithShape="1">
          <a:blip r:embed="rId14"/>
          <a:srcRect t="8917" b="6460"/>
          <a:stretch/>
        </p:blipFill>
        <p:spPr>
          <a:xfrm>
            <a:off x="8799798" y="1692182"/>
            <a:ext cx="2191812" cy="20029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799798" y="5320323"/>
            <a:ext cx="2191812" cy="400110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3: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𝑃𝑛𝑒𝑢𝑚𝑜𝑛𝑖𝑎</m:t>
                    </m:r>
                    <m:r>
                      <a:rPr lang="en-US" sz="1600" b="0" i="1" baseline="-25000" smtClean="0">
                        <a:latin typeface="Cambria Math" charset="0"/>
                      </a:rPr>
                      <m:t>𝑡</m:t>
                    </m:r>
                    <m:r>
                      <a:rPr lang="en-US" sz="16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1600" b="0" i="1" dirty="0">
                    <a:latin typeface="Cambria Math" charset="0"/>
                  </a:rPr>
                  <a:t>Intercept +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Cambria Math" charset="0"/>
                  </a:rPr>
                  <a:t>TREND</a:t>
                </a:r>
                <a:r>
                  <a:rPr lang="en-US" sz="1600" b="0" i="1" dirty="0">
                    <a:latin typeface="Cambria Math" charset="0"/>
                  </a:rPr>
                  <a:t> + Seasonality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12" y="6032817"/>
                <a:ext cx="4460965" cy="338554"/>
              </a:xfrm>
              <a:prstGeom prst="rect">
                <a:avLst/>
              </a:prstGeom>
              <a:blipFill rotWithShape="0">
                <a:blip r:embed="rId15"/>
                <a:stretch>
                  <a:fillRect t="-90909" b="-1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own Arrow 39"/>
          <p:cNvSpPr/>
          <p:nvPr/>
        </p:nvSpPr>
        <p:spPr>
          <a:xfrm>
            <a:off x="9647877" y="4276154"/>
            <a:ext cx="495653" cy="88436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57211" y="749147"/>
            <a:ext cx="2394365" cy="707886"/>
          </a:xfrm>
          <a:prstGeom prst="rect">
            <a:avLst/>
          </a:prstGeom>
          <a:solidFill>
            <a:srgbClr val="FFE79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Step 2: Obtain a </a:t>
            </a:r>
            <a:r>
              <a:rPr lang="en-US" sz="2000" b="1">
                <a:solidFill>
                  <a:srgbClr val="FF0000"/>
                </a:solidFill>
              </a:rPr>
              <a:t>consensus trend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7318" y="3695089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Consensus trend</a:t>
            </a:r>
          </a:p>
        </p:txBody>
      </p:sp>
    </p:spTree>
    <p:extLst>
      <p:ext uri="{BB962C8B-B14F-4D97-AF65-F5344CB8AC3E}">
        <p14:creationId xmlns:p14="http://schemas.microsoft.com/office/powerpoint/2010/main" val="367661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6828" t="5467" b="52433"/>
          <a:stretch/>
        </p:blipFill>
        <p:spPr>
          <a:xfrm>
            <a:off x="1675371" y="1325236"/>
            <a:ext cx="7920913" cy="25198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7821" t="50959" b="7602"/>
          <a:stretch/>
        </p:blipFill>
        <p:spPr>
          <a:xfrm>
            <a:off x="1751955" y="4086281"/>
            <a:ext cx="7840800" cy="248166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3379" y="958130"/>
          <a:ext cx="9401563" cy="581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09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Down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samp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. rate =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SC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1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2E75B6"/>
                          </a:solidFill>
                        </a:rPr>
                        <a:t>New sparse approach</a:t>
                      </a:r>
                      <a:endParaRPr lang="en-US" b="1" baseline="0" dirty="0">
                        <a:solidFill>
                          <a:srgbClr val="2E75B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ular Callout 13"/>
          <p:cNvSpPr/>
          <p:nvPr/>
        </p:nvSpPr>
        <p:spPr>
          <a:xfrm>
            <a:off x="10200685" y="1716464"/>
            <a:ext cx="1882915" cy="1132969"/>
          </a:xfrm>
          <a:prstGeom prst="wedgeRectCallout">
            <a:avLst>
              <a:gd name="adj1" fmla="val -73277"/>
              <a:gd name="adj2" fmla="val 31598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biased as </a:t>
            </a:r>
            <a:r>
              <a:rPr lang="en-US">
                <a:solidFill>
                  <a:schemeClr val="tx1"/>
                </a:solidFill>
              </a:rPr>
              <a:t>data become sparse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10200685" y="4508993"/>
            <a:ext cx="1882915" cy="1665141"/>
          </a:xfrm>
          <a:prstGeom prst="wedgeRectCallout">
            <a:avLst>
              <a:gd name="adj1" fmla="val -70273"/>
              <a:gd name="adj2" fmla="val -1316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RRs are not biased. National estimate of RR is included in credible intervals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5883" y="3695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85883" y="640477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</p:spTree>
    <p:extLst>
      <p:ext uri="{BB962C8B-B14F-4D97-AF65-F5344CB8AC3E}">
        <p14:creationId xmlns:p14="http://schemas.microsoft.com/office/powerpoint/2010/main" val="40932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7BA9C-8F7F-4246-9E8F-EB4A2270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" y="1474401"/>
            <a:ext cx="5273656" cy="518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7C89C-FB44-40BC-A253-BEC95048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12" y="1579792"/>
            <a:ext cx="4829094" cy="4999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DCA572-252A-436E-B771-1887A04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9" y="632742"/>
            <a:ext cx="10515600" cy="771197"/>
          </a:xfrm>
        </p:spPr>
        <p:txBody>
          <a:bodyPr>
            <a:normAutofit/>
          </a:bodyPr>
          <a:lstStyle/>
          <a:p>
            <a:r>
              <a:rPr lang="en-US" sz="3200" dirty="0"/>
              <a:t>Improved accuracy of </a:t>
            </a:r>
            <a:r>
              <a:rPr lang="en-US" sz="3200" dirty="0">
                <a:solidFill>
                  <a:srgbClr val="FF0000"/>
                </a:solidFill>
              </a:rPr>
              <a:t>sparse data </a:t>
            </a:r>
            <a:r>
              <a:rPr lang="en-US" sz="3200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736EC-3BF5-40A3-AA18-7B5F0284DB94}"/>
              </a:ext>
            </a:extLst>
          </p:cNvPr>
          <p:cNvSpPr txBox="1"/>
          <p:nvPr/>
        </p:nvSpPr>
        <p:spPr>
          <a:xfrm>
            <a:off x="1678952" y="1327021"/>
            <a:ext cx="243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Down-sampling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A7BA2-317C-48B8-B113-70AAA531766F}"/>
              </a:ext>
            </a:extLst>
          </p:cNvPr>
          <p:cNvSpPr txBox="1"/>
          <p:nvPr/>
        </p:nvSpPr>
        <p:spPr>
          <a:xfrm>
            <a:off x="9309959" y="1350771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565246" y="316807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537217" y="3191823"/>
            <a:ext cx="20678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squared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1876" y="6160655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40767" y="6186980"/>
            <a:ext cx="14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(sparse approach)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251381" y="1840985"/>
            <a:ext cx="2869136" cy="800616"/>
          </a:xfrm>
          <a:prstGeom prst="wedgeRectCallout">
            <a:avLst>
              <a:gd name="adj1" fmla="val -114410"/>
              <a:gd name="adj2" fmla="val 105987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SC model:</a:t>
            </a:r>
            <a:r>
              <a:rPr lang="en-US" dirty="0">
                <a:solidFill>
                  <a:schemeClr val="tx1"/>
                </a:solidFill>
              </a:rPr>
              <a:t> Error increased as the data became sparse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507919" y="3166119"/>
            <a:ext cx="2612598" cy="740864"/>
          </a:xfrm>
          <a:prstGeom prst="wedgeRectCallout">
            <a:avLst>
              <a:gd name="adj1" fmla="val -114640"/>
              <a:gd name="adj2" fmla="val 127349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Sparse approach:</a:t>
            </a:r>
            <a:r>
              <a:rPr lang="en-US" dirty="0">
                <a:solidFill>
                  <a:schemeClr val="tx1"/>
                </a:solidFill>
              </a:rPr>
              <a:t> Error </a:t>
            </a:r>
            <a:r>
              <a:rPr lang="en-US">
                <a:solidFill>
                  <a:schemeClr val="tx1"/>
                </a:solidFill>
              </a:rPr>
              <a:t>remained small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E1B2-EB44-405A-AC14-10661016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3" y="365125"/>
            <a:ext cx="10515600" cy="966385"/>
          </a:xfrm>
        </p:spPr>
        <p:txBody>
          <a:bodyPr>
            <a:normAutofit/>
          </a:bodyPr>
          <a:lstStyle/>
          <a:p>
            <a:r>
              <a:rPr lang="en-US" sz="3200" dirty="0"/>
              <a:t>Reduced bias (Brazil state-level analysis, 80+ </a:t>
            </a:r>
            <a:r>
              <a:rPr lang="en-US" sz="3200" dirty="0" err="1"/>
              <a:t>yo</a:t>
            </a:r>
            <a:r>
              <a:rPr lang="en-US" sz="3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08F4-05E0-4717-88DF-4D1069401CC2}"/>
              </a:ext>
            </a:extLst>
          </p:cNvPr>
          <p:cNvSpPr txBox="1"/>
          <p:nvPr/>
        </p:nvSpPr>
        <p:spPr>
          <a:xfrm>
            <a:off x="7155583" y="1483621"/>
            <a:ext cx="243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Sparse data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E30F8-19A9-4F23-8BE7-EA5B80CA80D5}"/>
              </a:ext>
            </a:extLst>
          </p:cNvPr>
          <p:cNvSpPr txBox="1"/>
          <p:nvPr/>
        </p:nvSpPr>
        <p:spPr>
          <a:xfrm>
            <a:off x="1247871" y="1483621"/>
            <a:ext cx="3608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Synthetic controls data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6209" y="5710682"/>
            <a:ext cx="6031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 number of pneumonia hospitalizations per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4369" t="4250" b="69990"/>
          <a:stretch/>
        </p:blipFill>
        <p:spPr>
          <a:xfrm>
            <a:off x="66790" y="2005063"/>
            <a:ext cx="5623527" cy="3432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4369" t="67514" b="5617"/>
          <a:stretch/>
        </p:blipFill>
        <p:spPr>
          <a:xfrm>
            <a:off x="5855849" y="2005063"/>
            <a:ext cx="5391645" cy="343217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533832" y="274320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12504" y="2690270"/>
            <a:ext cx="1160207" cy="162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 control selected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200156"/>
                  </p:ext>
                </p:extLst>
              </p:nvPr>
            </p:nvGraphicFramePr>
            <p:xfrm>
              <a:off x="436676" y="5378855"/>
              <a:ext cx="436724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28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229795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Size</a:t>
                          </a:r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 of SC model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aseline="0" dirty="0">
                              <a:solidFill>
                                <a:sysClr val="windowText" lastClr="000000"/>
                              </a:solidFill>
                            </a:rPr>
                            <a:t>Mean squared error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108197" r="-1114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0.159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8197" r="-1114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0.344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0276" t="5467" b="52433"/>
          <a:stretch/>
        </p:blipFill>
        <p:spPr>
          <a:xfrm>
            <a:off x="1356852" y="1699450"/>
            <a:ext cx="2526890" cy="251987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58078" y="583862"/>
            <a:ext cx="3999290" cy="822151"/>
          </a:xfrm>
          <a:prstGeom prst="wedgeRectCallout">
            <a:avLst>
              <a:gd name="adj1" fmla="val -5715"/>
              <a:gd name="adj2" fmla="val 93786"/>
            </a:avLst>
          </a:prstGeom>
          <a:solidFill>
            <a:srgbClr val="FFCC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Among 100 down-sampled datasets, 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 successfully captured national estimate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56047" y="2093922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6047" y="2175985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13664" y="328607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7029" y="3367230"/>
            <a:ext cx="302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7790" y="410798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470" y="4631327"/>
            <a:ext cx="401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were these </a:t>
            </a:r>
            <a:r>
              <a:rPr lang="en-US" b="1" dirty="0"/>
              <a:t>4</a:t>
            </a:r>
            <a:r>
              <a:rPr lang="en-US" dirty="0"/>
              <a:t> different from others?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6139"/>
          <a:stretch/>
        </p:blipFill>
        <p:spPr>
          <a:xfrm>
            <a:off x="5857282" y="1406013"/>
            <a:ext cx="5758422" cy="40557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1347" y="5681080"/>
            <a:ext cx="467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control diseases selected in the SC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884356" y="3640666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116264" y="3741095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75424" y="3701584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1112380" y="3646310"/>
            <a:ext cx="5644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08020" y="5084956"/>
            <a:ext cx="476336" cy="468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11195" y="4048608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National RR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125629" y="3581025"/>
            <a:ext cx="123190" cy="52695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EF50-C758-4BF1-9F24-5C5D4325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analytical method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B344-C33E-4FE0-9445-72AED32E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control disease is critical</a:t>
            </a:r>
          </a:p>
          <a:p>
            <a:pPr lvl="1"/>
            <a:r>
              <a:rPr lang="en-US" dirty="0"/>
              <a:t>Avoid simple time trend adjustment</a:t>
            </a:r>
          </a:p>
          <a:p>
            <a:pPr lvl="1"/>
            <a:r>
              <a:rPr lang="en-US" dirty="0"/>
              <a:t>At a minimum, adjust for all-cause mortality/hospitalization</a:t>
            </a:r>
          </a:p>
          <a:p>
            <a:r>
              <a:rPr lang="en-US" dirty="0"/>
              <a:t>If at least 1 control disease identified, use the results from synthetic controls</a:t>
            </a:r>
          </a:p>
          <a:p>
            <a:r>
              <a:rPr lang="en-US" dirty="0"/>
              <a:t>If no control diseases identified, it is often because the data are too sparse: use sparse data approach</a:t>
            </a:r>
          </a:p>
        </p:txBody>
      </p:sp>
    </p:spTree>
    <p:extLst>
      <p:ext uri="{BB962C8B-B14F-4D97-AF65-F5344CB8AC3E}">
        <p14:creationId xmlns:p14="http://schemas.microsoft.com/office/powerpoint/2010/main" val="3330435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/>
          <p:cNvSpPr/>
          <p:nvPr/>
        </p:nvSpPr>
        <p:spPr>
          <a:xfrm rot="16200000">
            <a:off x="5295467" y="797801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Down Arrow 31"/>
          <p:cNvSpPr/>
          <p:nvPr/>
        </p:nvSpPr>
        <p:spPr>
          <a:xfrm rot="16200000">
            <a:off x="5295467" y="2020515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5282817" y="3290322"/>
            <a:ext cx="274320" cy="10219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070433" y="4075228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070433" y="2743253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070433" y="1457234"/>
            <a:ext cx="274320" cy="765053"/>
          </a:xfrm>
          <a:prstGeom prst="downArrow">
            <a:avLst/>
          </a:prstGeom>
          <a:solidFill>
            <a:srgbClr val="FC9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43098" y="1012680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00" y="60783"/>
            <a:ext cx="4800600" cy="5895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Weinberger, PhD and Kayoko Shioda, DVM, MPH</a:t>
            </a:r>
          </a:p>
          <a:p>
            <a:pPr marL="0" indent="0" algn="ctr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Epidemiology of Microbial Diseases at Yale School of Public Health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1999" y="1135652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Q1.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at least 4 years of pre-vaccine data?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7692" y="499165"/>
            <a:ext cx="3924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Flow Chart for Time Series Analysis of Pneumonia from admin data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43098" y="2230962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1999" y="2353934"/>
            <a:ext cx="14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Q2.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you have control diseases?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43098" y="3505386"/>
            <a:ext cx="1537157" cy="592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1999" y="3561992"/>
            <a:ext cx="14511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Q3.</a:t>
            </a:r>
            <a:r>
              <a:rPr lang="en-US" sz="9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Does the synthetic control method identify at least 1 control disease?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65092" y="101268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4177" y="1077415"/>
            <a:ext cx="18106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Be very cautious. It will be difficult to distinguish long-term trends from vaccine effects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965092" y="2178212"/>
            <a:ext cx="1853640" cy="7345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86584" y="2227893"/>
            <a:ext cx="181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 simple interrupted time series analysis; as a sensitivity analysis, do change point analysis, block bootstrapping, etc.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943600" y="3505200"/>
            <a:ext cx="1853640" cy="5921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5092" y="3628172"/>
            <a:ext cx="181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STL+PCA* , or alternative method to adjust trends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43098" y="4838887"/>
            <a:ext cx="1537157" cy="7712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1999" y="4905297"/>
            <a:ext cx="145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Use estimates from synthetic control method; as a sensitivity analyses, drop one control at a time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2624" y="175435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4323" y="1055734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2624" y="3026229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84323" y="2270455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2624" y="4316866"/>
            <a:ext cx="33054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84322" y="3518939"/>
            <a:ext cx="3097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825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27827" y="4973679"/>
            <a:ext cx="154335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*STL+PCA: seasonal-trend decomposition based on LOESS + principal component analysis</a:t>
            </a:r>
          </a:p>
        </p:txBody>
      </p:sp>
      <p:sp>
        <p:nvSpPr>
          <p:cNvPr id="43" name="Double Bracket 42"/>
          <p:cNvSpPr/>
          <p:nvPr/>
        </p:nvSpPr>
        <p:spPr>
          <a:xfrm>
            <a:off x="6084843" y="4972018"/>
            <a:ext cx="1586340" cy="434471"/>
          </a:xfrm>
          <a:prstGeom prst="bracketPair">
            <a:avLst>
              <a:gd name="adj" fmla="val 1033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92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using synthetic controls with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package:</a:t>
            </a:r>
          </a:p>
          <a:p>
            <a:r>
              <a:rPr lang="en-US" dirty="0">
                <a:hlinkClick r:id="rId2"/>
              </a:rPr>
              <a:t>https://github.com/weinbergerlab/InterventionEvaluatR</a:t>
            </a:r>
            <a:endParaRPr lang="en-US" dirty="0"/>
          </a:p>
          <a:p>
            <a:r>
              <a:rPr lang="en-US" dirty="0"/>
              <a:t>Interface: dev.interventionevaluatr.com</a:t>
            </a:r>
          </a:p>
          <a:p>
            <a:r>
              <a:rPr lang="en-US" dirty="0"/>
              <a:t>Tutorial from Google </a:t>
            </a:r>
          </a:p>
          <a:p>
            <a:pPr lvl="1"/>
            <a:r>
              <a:rPr lang="en-US" dirty="0"/>
              <a:t>https://google.github.io/CausalImpact/CausalImpact.html</a:t>
            </a:r>
          </a:p>
          <a:p>
            <a:r>
              <a:rPr lang="en-US" dirty="0"/>
              <a:t>Original Google Paper</a:t>
            </a:r>
          </a:p>
          <a:p>
            <a:pPr lvl="1"/>
            <a:r>
              <a:rPr lang="en-US" dirty="0"/>
              <a:t>https://static.googleusercontent.com/media/research.google.com/en//pubs/archive/41854.pdf</a:t>
            </a:r>
          </a:p>
        </p:txBody>
      </p:sp>
    </p:spTree>
    <p:extLst>
      <p:ext uri="{BB962C8B-B14F-4D97-AF65-F5344CB8AC3E}">
        <p14:creationId xmlns:p14="http://schemas.microsoft.com/office/powerpoint/2010/main" val="164595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4" y="554509"/>
            <a:ext cx="12192000" cy="1143000"/>
          </a:xfrm>
        </p:spPr>
        <p:txBody>
          <a:bodyPr/>
          <a:lstStyle/>
          <a:p>
            <a:r>
              <a:rPr lang="en-US" dirty="0"/>
              <a:t>Using administrative data to detect “pneumonia”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52600"/>
            <a:ext cx="1371601" cy="13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17611" r="41139" b="42477"/>
          <a:stretch/>
        </p:blipFill>
        <p:spPr>
          <a:xfrm>
            <a:off x="533400" y="1828800"/>
            <a:ext cx="1257300" cy="1178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17611" r="41139" b="43415"/>
          <a:stretch/>
        </p:blipFill>
        <p:spPr>
          <a:xfrm>
            <a:off x="7924800" y="1905000"/>
            <a:ext cx="1257300" cy="1158784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2362200" y="2209800"/>
            <a:ext cx="1219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905000"/>
            <a:ext cx="1066800" cy="1066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114800"/>
            <a:ext cx="2209800" cy="2209800"/>
          </a:xfrm>
          <a:prstGeom prst="rect">
            <a:avLst/>
          </a:prstGeom>
        </p:spPr>
      </p:pic>
      <p:sp>
        <p:nvSpPr>
          <p:cNvPr id="36" name="Bent-Up Arrow 35"/>
          <p:cNvSpPr/>
          <p:nvPr/>
        </p:nvSpPr>
        <p:spPr>
          <a:xfrm flipH="1">
            <a:off x="4343400" y="3581400"/>
            <a:ext cx="762000" cy="20574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5638800" y="2209800"/>
            <a:ext cx="1981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486400" y="2971800"/>
            <a:ext cx="1676400" cy="381000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10-Point Star 41"/>
          <p:cNvSpPr/>
          <p:nvPr/>
        </p:nvSpPr>
        <p:spPr>
          <a:xfrm>
            <a:off x="5867400" y="2667000"/>
            <a:ext cx="914400" cy="914400"/>
          </a:xfrm>
          <a:prstGeom prst="star10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ICD-10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038600"/>
            <a:ext cx="762000" cy="1145082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7239000" y="5334000"/>
            <a:ext cx="1219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/>
          <a:srcRect t="6708" r="65867" b="48020"/>
          <a:stretch/>
        </p:blipFill>
        <p:spPr>
          <a:xfrm>
            <a:off x="8553450" y="4305550"/>
            <a:ext cx="3136565" cy="2056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60170" y="6231644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et al.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43699" y="2929235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Syndromic</a:t>
            </a:r>
            <a:r>
              <a:rPr lang="en-US" sz="1200" dirty="0"/>
              <a:t> </a:t>
            </a:r>
          </a:p>
          <a:p>
            <a:r>
              <a:rPr lang="en-US" sz="1200" dirty="0"/>
              <a:t>case definition</a:t>
            </a:r>
          </a:p>
        </p:txBody>
      </p:sp>
    </p:spTree>
    <p:extLst>
      <p:ext uri="{BB962C8B-B14F-4D97-AF65-F5344CB8AC3E}">
        <p14:creationId xmlns:p14="http://schemas.microsoft.com/office/powerpoint/2010/main" val="10955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administrative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752600"/>
            <a:ext cx="11480800" cy="4144963"/>
          </a:xfrm>
        </p:spPr>
        <p:txBody>
          <a:bodyPr/>
          <a:lstStyle/>
          <a:p>
            <a:r>
              <a:rPr lang="en-US" dirty="0"/>
              <a:t>Ability to rapidly, cheaply collect data on large populations</a:t>
            </a:r>
          </a:p>
          <a:p>
            <a:r>
              <a:rPr lang="en-US" dirty="0"/>
              <a:t>Can easily stratify analysis into sub-regions</a:t>
            </a:r>
          </a:p>
          <a:p>
            <a:r>
              <a:rPr lang="en-US" dirty="0"/>
              <a:t>Can readily extract “comparator” diseases to evaluate trends</a:t>
            </a:r>
          </a:p>
          <a:p>
            <a:r>
              <a:rPr lang="en-US" dirty="0"/>
              <a:t>But…</a:t>
            </a:r>
          </a:p>
          <a:p>
            <a:pPr lvl="1"/>
            <a:r>
              <a:rPr lang="en-US" dirty="0"/>
              <a:t>Often non-specific cases definitions</a:t>
            </a:r>
          </a:p>
          <a:p>
            <a:pPr lvl="1"/>
            <a:r>
              <a:rPr lang="en-US" dirty="0"/>
              <a:t>Need to control for changes in healthcare utilization and other biases</a:t>
            </a:r>
          </a:p>
          <a:p>
            <a:pPr lvl="1"/>
            <a:r>
              <a:rPr lang="en-US" dirty="0"/>
              <a:t>Need to use caution when interpreting and comparing between systems</a:t>
            </a:r>
          </a:p>
        </p:txBody>
      </p:sp>
    </p:spTree>
    <p:extLst>
      <p:ext uri="{BB962C8B-B14F-4D97-AF65-F5344CB8AC3E}">
        <p14:creationId xmlns:p14="http://schemas.microsoft.com/office/powerpoint/2010/main" val="65061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F853-735C-4F98-8E12-6E34BDC6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diagnostic code </a:t>
            </a:r>
            <a:br>
              <a:rPr lang="en-US" dirty="0"/>
            </a:br>
            <a:r>
              <a:rPr lang="en-US" dirty="0"/>
              <a:t>for ‘pneumonia’ (J12-J18)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83C3-5E73-4E05-90A0-6D4E0C11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514600"/>
            <a:ext cx="10871200" cy="4144963"/>
          </a:xfrm>
        </p:spPr>
        <p:txBody>
          <a:bodyPr/>
          <a:lstStyle/>
          <a:p>
            <a:r>
              <a:rPr lang="en-US" dirty="0"/>
              <a:t>Probably somewhere between ‘clinical pneumonia’ and ‘radiologically-confirmed pneumonia’ in terms of specificity</a:t>
            </a:r>
          </a:p>
          <a:p>
            <a:r>
              <a:rPr lang="en-US" dirty="0"/>
              <a:t>Ideally want to distinguish hospital-acquired pneumonia from community-acquired</a:t>
            </a:r>
          </a:p>
          <a:p>
            <a:pPr lvl="1"/>
            <a:r>
              <a:rPr lang="en-US" dirty="0"/>
              <a:t>First DX code vs later codes</a:t>
            </a:r>
          </a:p>
          <a:p>
            <a:r>
              <a:rPr lang="en-US" dirty="0"/>
              <a:t>Definitions differ between systems; e.g., admission criteria for pneumonia could differ by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3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 of administrative data for evaluating vaccine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438400"/>
            <a:ext cx="343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series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28" y="3241428"/>
            <a:ext cx="2762447" cy="2664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2955" y="2438400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Spatiotemporal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9739" y="3113817"/>
            <a:ext cx="175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Vaccine Introduced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7034" y="43026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X% decline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3198" y="3594856"/>
            <a:ext cx="4045512" cy="2026169"/>
            <a:chOff x="-15253" y="3241287"/>
            <a:chExt cx="5001505" cy="236628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14386" y="3317486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85586" y="3241287"/>
              <a:ext cx="0" cy="1937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85587" y="5178943"/>
              <a:ext cx="4391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008902" y="5238237"/>
              <a:ext cx="689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576218" y="3865740"/>
              <a:ext cx="1578540" cy="456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Pneumonia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87186" y="3625847"/>
              <a:ext cx="4221500" cy="1053529"/>
            </a:xfrm>
            <a:custGeom>
              <a:avLst/>
              <a:gdLst>
                <a:gd name="connsiteX0" fmla="*/ 0 w 4221500"/>
                <a:gd name="connsiteY0" fmla="*/ 544354 h 1053529"/>
                <a:gd name="connsiteX1" fmla="*/ 210457 w 4221500"/>
                <a:gd name="connsiteY1" fmla="*/ 116183 h 1053529"/>
                <a:gd name="connsiteX2" fmla="*/ 551543 w 4221500"/>
                <a:gd name="connsiteY2" fmla="*/ 573383 h 1053529"/>
                <a:gd name="connsiteX3" fmla="*/ 812800 w 4221500"/>
                <a:gd name="connsiteY3" fmla="*/ 69 h 1053529"/>
                <a:gd name="connsiteX4" fmla="*/ 1016000 w 4221500"/>
                <a:gd name="connsiteY4" fmla="*/ 616926 h 1053529"/>
                <a:gd name="connsiteX5" fmla="*/ 1066800 w 4221500"/>
                <a:gd name="connsiteY5" fmla="*/ 747554 h 1053529"/>
                <a:gd name="connsiteX6" fmla="*/ 1175657 w 4221500"/>
                <a:gd name="connsiteY6" fmla="*/ 210526 h 1053529"/>
                <a:gd name="connsiteX7" fmla="*/ 1393371 w 4221500"/>
                <a:gd name="connsiteY7" fmla="*/ 79897 h 1053529"/>
                <a:gd name="connsiteX8" fmla="*/ 1509486 w 4221500"/>
                <a:gd name="connsiteY8" fmla="*/ 558869 h 1053529"/>
                <a:gd name="connsiteX9" fmla="*/ 1748971 w 4221500"/>
                <a:gd name="connsiteY9" fmla="*/ 384697 h 1053529"/>
                <a:gd name="connsiteX10" fmla="*/ 1886857 w 4221500"/>
                <a:gd name="connsiteY10" fmla="*/ 94411 h 1053529"/>
                <a:gd name="connsiteX11" fmla="*/ 2061029 w 4221500"/>
                <a:gd name="connsiteY11" fmla="*/ 711269 h 1053529"/>
                <a:gd name="connsiteX12" fmla="*/ 2082800 w 4221500"/>
                <a:gd name="connsiteY12" fmla="*/ 878183 h 1053529"/>
                <a:gd name="connsiteX13" fmla="*/ 2213429 w 4221500"/>
                <a:gd name="connsiteY13" fmla="*/ 471783 h 1053529"/>
                <a:gd name="connsiteX14" fmla="*/ 2561771 w 4221500"/>
                <a:gd name="connsiteY14" fmla="*/ 805611 h 1053529"/>
                <a:gd name="connsiteX15" fmla="*/ 2590800 w 4221500"/>
                <a:gd name="connsiteY15" fmla="*/ 834640 h 1053529"/>
                <a:gd name="connsiteX16" fmla="*/ 2583543 w 4221500"/>
                <a:gd name="connsiteY16" fmla="*/ 312126 h 1053529"/>
                <a:gd name="connsiteX17" fmla="*/ 2953657 w 4221500"/>
                <a:gd name="connsiteY17" fmla="*/ 856411 h 1053529"/>
                <a:gd name="connsiteX18" fmla="*/ 3171371 w 4221500"/>
                <a:gd name="connsiteY18" fmla="*/ 994297 h 1053529"/>
                <a:gd name="connsiteX19" fmla="*/ 3505200 w 4221500"/>
                <a:gd name="connsiteY19" fmla="*/ 326640 h 1053529"/>
                <a:gd name="connsiteX20" fmla="*/ 3766457 w 4221500"/>
                <a:gd name="connsiteY20" fmla="*/ 928983 h 1053529"/>
                <a:gd name="connsiteX21" fmla="*/ 3918857 w 4221500"/>
                <a:gd name="connsiteY21" fmla="*/ 1023326 h 1053529"/>
                <a:gd name="connsiteX22" fmla="*/ 4187371 w 4221500"/>
                <a:gd name="connsiteY22" fmla="*/ 1052354 h 1053529"/>
                <a:gd name="connsiteX23" fmla="*/ 4209143 w 4221500"/>
                <a:gd name="connsiteY23" fmla="*/ 1045097 h 105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21500" h="1053529">
                  <a:moveTo>
                    <a:pt x="0" y="544354"/>
                  </a:moveTo>
                  <a:cubicBezTo>
                    <a:pt x="59266" y="327849"/>
                    <a:pt x="118533" y="111345"/>
                    <a:pt x="210457" y="116183"/>
                  </a:cubicBezTo>
                  <a:cubicBezTo>
                    <a:pt x="302381" y="121021"/>
                    <a:pt x="451153" y="592735"/>
                    <a:pt x="551543" y="573383"/>
                  </a:cubicBezTo>
                  <a:cubicBezTo>
                    <a:pt x="651933" y="554031"/>
                    <a:pt x="735391" y="-7188"/>
                    <a:pt x="812800" y="69"/>
                  </a:cubicBezTo>
                  <a:cubicBezTo>
                    <a:pt x="890209" y="7326"/>
                    <a:pt x="973667" y="492345"/>
                    <a:pt x="1016000" y="616926"/>
                  </a:cubicBezTo>
                  <a:cubicBezTo>
                    <a:pt x="1058333" y="741507"/>
                    <a:pt x="1040191" y="815287"/>
                    <a:pt x="1066800" y="747554"/>
                  </a:cubicBezTo>
                  <a:cubicBezTo>
                    <a:pt x="1093409" y="679821"/>
                    <a:pt x="1121229" y="321802"/>
                    <a:pt x="1175657" y="210526"/>
                  </a:cubicBezTo>
                  <a:cubicBezTo>
                    <a:pt x="1230085" y="99250"/>
                    <a:pt x="1337733" y="21840"/>
                    <a:pt x="1393371" y="79897"/>
                  </a:cubicBezTo>
                  <a:cubicBezTo>
                    <a:pt x="1449009" y="137954"/>
                    <a:pt x="1450219" y="508069"/>
                    <a:pt x="1509486" y="558869"/>
                  </a:cubicBezTo>
                  <a:cubicBezTo>
                    <a:pt x="1568753" y="609669"/>
                    <a:pt x="1686076" y="462107"/>
                    <a:pt x="1748971" y="384697"/>
                  </a:cubicBezTo>
                  <a:cubicBezTo>
                    <a:pt x="1811866" y="307287"/>
                    <a:pt x="1834847" y="39982"/>
                    <a:pt x="1886857" y="94411"/>
                  </a:cubicBezTo>
                  <a:cubicBezTo>
                    <a:pt x="1938867" y="148840"/>
                    <a:pt x="2028372" y="580641"/>
                    <a:pt x="2061029" y="711269"/>
                  </a:cubicBezTo>
                  <a:cubicBezTo>
                    <a:pt x="2093686" y="841897"/>
                    <a:pt x="2057400" y="918097"/>
                    <a:pt x="2082800" y="878183"/>
                  </a:cubicBezTo>
                  <a:cubicBezTo>
                    <a:pt x="2108200" y="838269"/>
                    <a:pt x="2133601" y="483878"/>
                    <a:pt x="2213429" y="471783"/>
                  </a:cubicBezTo>
                  <a:cubicBezTo>
                    <a:pt x="2293257" y="459688"/>
                    <a:pt x="2498876" y="745135"/>
                    <a:pt x="2561771" y="805611"/>
                  </a:cubicBezTo>
                  <a:cubicBezTo>
                    <a:pt x="2624666" y="866087"/>
                    <a:pt x="2587171" y="916887"/>
                    <a:pt x="2590800" y="834640"/>
                  </a:cubicBezTo>
                  <a:cubicBezTo>
                    <a:pt x="2594429" y="752393"/>
                    <a:pt x="2523067" y="308498"/>
                    <a:pt x="2583543" y="312126"/>
                  </a:cubicBezTo>
                  <a:cubicBezTo>
                    <a:pt x="2644019" y="315754"/>
                    <a:pt x="2855686" y="742716"/>
                    <a:pt x="2953657" y="856411"/>
                  </a:cubicBezTo>
                  <a:cubicBezTo>
                    <a:pt x="3051628" y="970106"/>
                    <a:pt x="3079447" y="1082592"/>
                    <a:pt x="3171371" y="994297"/>
                  </a:cubicBezTo>
                  <a:cubicBezTo>
                    <a:pt x="3263295" y="906002"/>
                    <a:pt x="3406019" y="337526"/>
                    <a:pt x="3505200" y="326640"/>
                  </a:cubicBezTo>
                  <a:cubicBezTo>
                    <a:pt x="3604381" y="315754"/>
                    <a:pt x="3697514" y="812869"/>
                    <a:pt x="3766457" y="928983"/>
                  </a:cubicBezTo>
                  <a:cubicBezTo>
                    <a:pt x="3835400" y="1045097"/>
                    <a:pt x="3848705" y="1002764"/>
                    <a:pt x="3918857" y="1023326"/>
                  </a:cubicBezTo>
                  <a:cubicBezTo>
                    <a:pt x="3989009" y="1043888"/>
                    <a:pt x="4138990" y="1048726"/>
                    <a:pt x="4187371" y="1052354"/>
                  </a:cubicBezTo>
                  <a:cubicBezTo>
                    <a:pt x="4235752" y="1055983"/>
                    <a:pt x="4222447" y="1050540"/>
                    <a:pt x="4209143" y="104509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01880" y="3830941"/>
              <a:ext cx="1507162" cy="128802"/>
            </a:xfrm>
            <a:prstGeom prst="line">
              <a:avLst/>
            </a:prstGeom>
            <a:ln w="28575" cap="sq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298510" y="3812199"/>
              <a:ext cx="31750" cy="127926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148958" y="4384340"/>
              <a:ext cx="1643417" cy="2344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Brace 16"/>
            <p:cNvSpPr/>
            <p:nvPr/>
          </p:nvSpPr>
          <p:spPr>
            <a:xfrm>
              <a:off x="4807069" y="4152610"/>
              <a:ext cx="179183" cy="23173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20946" y="3953852"/>
              <a:ext cx="2702435" cy="198758"/>
            </a:xfrm>
            <a:prstGeom prst="line">
              <a:avLst/>
            </a:prstGeom>
            <a:ln w="28575">
              <a:solidFill>
                <a:srgbClr val="FF0000">
                  <a:alpha val="32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2051" y="4881083"/>
              <a:ext cx="1546820" cy="276999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Pre-vaccine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20438" y="4881508"/>
              <a:ext cx="1643417" cy="276999"/>
            </a:xfrm>
            <a:prstGeom prst="rect">
              <a:avLst/>
            </a:prstGeom>
            <a:solidFill>
              <a:srgbClr val="00B050">
                <a:alpha val="41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Post-vaccine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9564170" y="4919218"/>
            <a:ext cx="309625" cy="574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347" y="3660103"/>
            <a:ext cx="1901956" cy="19019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48800" y="5930839"/>
            <a:ext cx="1827944" cy="285964"/>
            <a:chOff x="9372600" y="2743200"/>
            <a:chExt cx="1827944" cy="28596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9677400" y="6040431"/>
            <a:ext cx="1827944" cy="285964"/>
            <a:chOff x="9372600" y="2743200"/>
            <a:chExt cx="1827944" cy="28596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524572" y="5857208"/>
            <a:ext cx="1827944" cy="285964"/>
            <a:chOff x="9372600" y="2743200"/>
            <a:chExt cx="1827944" cy="285964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9601200" y="6083239"/>
            <a:ext cx="1827944" cy="285964"/>
            <a:chOff x="9372600" y="2743200"/>
            <a:chExt cx="1827944" cy="285964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753600" y="6235639"/>
            <a:ext cx="1827944" cy="285964"/>
            <a:chOff x="9372600" y="2743200"/>
            <a:chExt cx="1827944" cy="28596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9664772" y="6183412"/>
            <a:ext cx="1827944" cy="285964"/>
            <a:chOff x="9372600" y="2743200"/>
            <a:chExt cx="1827944" cy="28596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9906000" y="6388039"/>
            <a:ext cx="1827944" cy="285964"/>
            <a:chOff x="9372600" y="2743200"/>
            <a:chExt cx="1827944" cy="285964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564170" y="5750187"/>
            <a:ext cx="1827944" cy="285964"/>
            <a:chOff x="9372600" y="2743200"/>
            <a:chExt cx="1827944" cy="28596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9593708" y="5635461"/>
            <a:ext cx="1827944" cy="285964"/>
            <a:chOff x="9372600" y="2743200"/>
            <a:chExt cx="1827944" cy="28596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9372600" y="27432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362344" y="2743200"/>
              <a:ext cx="838200" cy="2859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>
            <a:off x="9220200" y="5644876"/>
            <a:ext cx="0" cy="102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220200" y="6682562"/>
            <a:ext cx="2590800" cy="3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1612385" y="5493745"/>
            <a:ext cx="260301" cy="5259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16200000">
            <a:off x="8505114" y="60213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Pneumonia rate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193484" y="6674002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 (months)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43280"/>
            <a:ext cx="12128680" cy="1143000"/>
          </a:xfrm>
        </p:spPr>
        <p:txBody>
          <a:bodyPr/>
          <a:lstStyle/>
          <a:p>
            <a:r>
              <a:rPr lang="en-US" sz="4000" dirty="0"/>
              <a:t>Why should you be skeptical of these types of analyses?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5802" b="80723"/>
          <a:stretch/>
        </p:blipFill>
        <p:spPr>
          <a:xfrm>
            <a:off x="1003526" y="2361758"/>
            <a:ext cx="35052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776" y="3808880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Grijalva</a:t>
            </a:r>
            <a:r>
              <a:rPr lang="en-US" sz="1100" dirty="0"/>
              <a:t>, The Lancet 2007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65867" b="48020"/>
          <a:stretch/>
        </p:blipFill>
        <p:spPr>
          <a:xfrm>
            <a:off x="1018376" y="4135247"/>
            <a:ext cx="3136565" cy="236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667" y="629094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Afonso</a:t>
            </a:r>
            <a:r>
              <a:rPr lang="en-US" sz="1100" dirty="0"/>
              <a:t>, 2013 EID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9238" y="452173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-40.3%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287" y="1975976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studies: Variability; up to 40% declines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528921" y="3009316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5104" y="1453005"/>
            <a:ext cx="101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much can the changes in </a:t>
            </a:r>
            <a:r>
              <a:rPr lang="en-US" sz="2400" u="sng" dirty="0"/>
              <a:t>all-cause pneumonia</a:t>
            </a:r>
            <a:r>
              <a:rPr lang="en-US" sz="2400" dirty="0"/>
              <a:t> be attributed to PCV?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8355" y="4521730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2-23 month olds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19240" y="4198815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(Brazil)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85976" y="202733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RCTs: ~8% Efficacy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33802" y="6409718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O’Brien et al, </a:t>
            </a:r>
            <a:r>
              <a:rPr lang="en-US" sz="1200" i="1" dirty="0"/>
              <a:t>The Lancet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21402" y="2333683"/>
            <a:ext cx="4006741" cy="3957261"/>
            <a:chOff x="7391400" y="2590800"/>
            <a:chExt cx="3200400" cy="3248281"/>
          </a:xfrm>
        </p:grpSpPr>
        <p:grpSp>
          <p:nvGrpSpPr>
            <p:cNvPr id="26" name="Group 25"/>
            <p:cNvGrpSpPr/>
            <p:nvPr/>
          </p:nvGrpSpPr>
          <p:grpSpPr>
            <a:xfrm>
              <a:off x="7391400" y="2590800"/>
              <a:ext cx="3200400" cy="3248281"/>
              <a:chOff x="215383" y="2839975"/>
              <a:chExt cx="2385115" cy="252004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/>
              <a:srcRect t="87742" r="40570"/>
              <a:stretch/>
            </p:blipFill>
            <p:spPr>
              <a:xfrm>
                <a:off x="291584" y="4842967"/>
                <a:ext cx="2073359" cy="51705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/>
              <a:srcRect r="36956" b="56772"/>
              <a:stretch/>
            </p:blipFill>
            <p:spPr>
              <a:xfrm>
                <a:off x="215383" y="2839975"/>
                <a:ext cx="2385115" cy="1977355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7900737" y="4388236"/>
              <a:ext cx="1981200" cy="315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55718</TotalTime>
  <Words>2010</Words>
  <Application>Microsoft Office PowerPoint</Application>
  <PresentationFormat>Widescreen</PresentationFormat>
  <Paragraphs>347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MS PGothic</vt:lpstr>
      <vt:lpstr>Arial</vt:lpstr>
      <vt:lpstr>Calibri</vt:lpstr>
      <vt:lpstr>Cambria Math</vt:lpstr>
      <vt:lpstr>Helvetica</vt:lpstr>
      <vt:lpstr>Times New Roman</vt:lpstr>
      <vt:lpstr>1_Office Theme</vt:lpstr>
      <vt:lpstr>PowerPoint Presentation</vt:lpstr>
      <vt:lpstr>Today</vt:lpstr>
      <vt:lpstr>Spectrum of surveillance types</vt:lpstr>
      <vt:lpstr>What do we mean by ‘administrative’ data</vt:lpstr>
      <vt:lpstr>Using administrative data to detect “pneumonia” </vt:lpstr>
      <vt:lpstr>Advantages of administrative data</vt:lpstr>
      <vt:lpstr>What does a diagnostic code  for ‘pneumonia’ (J12-J18) mean?</vt:lpstr>
      <vt:lpstr>Potential uses of administrative data for evaluating vaccine impact</vt:lpstr>
      <vt:lpstr>Why should you be skeptical of these types of analyses?</vt:lpstr>
      <vt:lpstr>How can we strengthen confidence in  estimates from trend studies?</vt:lpstr>
      <vt:lpstr>Use control diseases to detect/adjust for unrelated trends</vt:lpstr>
      <vt:lpstr>Possible control for pneumonia</vt:lpstr>
      <vt:lpstr>How does it work?</vt:lpstr>
      <vt:lpstr>How does it work?</vt:lpstr>
      <vt:lpstr>Possible control for pneumonia</vt:lpstr>
      <vt:lpstr>Key Assumptions</vt:lpstr>
      <vt:lpstr>What is a good control for pneumonia?</vt:lpstr>
      <vt:lpstr>Principles for selecting candidate controls</vt:lpstr>
      <vt:lpstr>Principles for selecting candidate controls</vt:lpstr>
      <vt:lpstr>Letting the data select controls</vt:lpstr>
      <vt:lpstr>What does synthetic controls do?</vt:lpstr>
      <vt:lpstr>What does synthetic controls do?</vt:lpstr>
      <vt:lpstr>PowerPoint Presentation</vt:lpstr>
      <vt:lpstr>PowerPoint Presentation</vt:lpstr>
      <vt:lpstr>Components of the synthetic control model</vt:lpstr>
      <vt:lpstr>PowerPoint Presentation</vt:lpstr>
      <vt:lpstr>Example: Pneumonia in Brazil</vt:lpstr>
      <vt:lpstr>Trajectory of declines in five countries</vt:lpstr>
      <vt:lpstr>Impact of PCVs against outcomes of varying specificity</vt:lpstr>
      <vt:lpstr>Sensitivity analyses that are good to run</vt:lpstr>
      <vt:lpstr>Synthetic Controls: Pros and Cons</vt:lpstr>
      <vt:lpstr>What if we can’t identify appropriate controls because the data are too noisy?</vt:lpstr>
      <vt:lpstr>Issues with Sparse Data</vt:lpstr>
      <vt:lpstr>RRs from 100 down-sampled hospitalization datasets, 80+ yo in Brazil</vt:lpstr>
      <vt:lpstr>RRs from 100 down-sampled datasets</vt:lpstr>
      <vt:lpstr>Solution: smooth the control diseases</vt:lpstr>
      <vt:lpstr>Sparse Approach</vt:lpstr>
      <vt:lpstr>Sparse Approach</vt:lpstr>
      <vt:lpstr>PowerPoint Presentation</vt:lpstr>
      <vt:lpstr>PowerPoint Presentation</vt:lpstr>
      <vt:lpstr>PowerPoint Presentation</vt:lpstr>
      <vt:lpstr>Improved accuracy of sparse data approach</vt:lpstr>
      <vt:lpstr>Reduced bias (Brazil state-level analysis, 80+ yo)</vt:lpstr>
      <vt:lpstr>PowerPoint Presentation</vt:lpstr>
      <vt:lpstr>Which analytical method is best?</vt:lpstr>
      <vt:lpstr>PowerPoint Presentation</vt:lpstr>
      <vt:lpstr>Resources for using synthetic controls with administrative data</vt:lpstr>
    </vt:vector>
  </TitlesOfParts>
  <Company>National Cancer Institute, NIH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Weinberger</dc:creator>
  <cp:lastModifiedBy>Weinberger, Daniel</cp:lastModifiedBy>
  <cp:revision>2323</cp:revision>
  <dcterms:created xsi:type="dcterms:W3CDTF">2011-01-12T16:45:02Z</dcterms:created>
  <dcterms:modified xsi:type="dcterms:W3CDTF">2020-04-08T01:24:04Z</dcterms:modified>
</cp:coreProperties>
</file>